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306" r:id="rId3"/>
    <p:sldId id="307" r:id="rId4"/>
    <p:sldId id="263" r:id="rId5"/>
    <p:sldId id="308" r:id="rId6"/>
    <p:sldId id="262" r:id="rId7"/>
    <p:sldId id="277" r:id="rId8"/>
    <p:sldId id="261" r:id="rId9"/>
    <p:sldId id="309" r:id="rId10"/>
    <p:sldId id="310" r:id="rId11"/>
    <p:sldId id="311" r:id="rId12"/>
    <p:sldId id="264" r:id="rId13"/>
    <p:sldId id="260" r:id="rId14"/>
    <p:sldId id="259" r:id="rId15"/>
    <p:sldId id="257" r:id="rId16"/>
    <p:sldId id="268" r:id="rId17"/>
    <p:sldId id="258" r:id="rId18"/>
    <p:sldId id="265" r:id="rId19"/>
    <p:sldId id="266" r:id="rId20"/>
    <p:sldId id="273" r:id="rId21"/>
    <p:sldId id="278" r:id="rId22"/>
    <p:sldId id="279" r:id="rId23"/>
    <p:sldId id="280" r:id="rId24"/>
    <p:sldId id="281" r:id="rId25"/>
    <p:sldId id="275" r:id="rId26"/>
    <p:sldId id="267" r:id="rId27"/>
    <p:sldId id="269" r:id="rId28"/>
    <p:sldId id="276" r:id="rId29"/>
    <p:sldId id="270" r:id="rId30"/>
    <p:sldId id="272" r:id="rId31"/>
    <p:sldId id="284" r:id="rId32"/>
    <p:sldId id="283" r:id="rId33"/>
    <p:sldId id="287" r:id="rId34"/>
    <p:sldId id="288" r:id="rId35"/>
    <p:sldId id="295" r:id="rId36"/>
    <p:sldId id="271" r:id="rId37"/>
    <p:sldId id="291" r:id="rId38"/>
    <p:sldId id="290" r:id="rId39"/>
    <p:sldId id="294" r:id="rId40"/>
    <p:sldId id="274" r:id="rId41"/>
    <p:sldId id="285" r:id="rId42"/>
    <p:sldId id="282" r:id="rId43"/>
    <p:sldId id="286" r:id="rId44"/>
    <p:sldId id="292" r:id="rId45"/>
    <p:sldId id="313" r:id="rId46"/>
    <p:sldId id="297" r:id="rId47"/>
    <p:sldId id="296" r:id="rId48"/>
    <p:sldId id="298" r:id="rId49"/>
    <p:sldId id="303" r:id="rId50"/>
    <p:sldId id="300" r:id="rId51"/>
    <p:sldId id="332" r:id="rId52"/>
    <p:sldId id="322" r:id="rId53"/>
    <p:sldId id="299" r:id="rId54"/>
    <p:sldId id="318" r:id="rId55"/>
    <p:sldId id="301" r:id="rId56"/>
    <p:sldId id="317" r:id="rId57"/>
    <p:sldId id="302" r:id="rId58"/>
    <p:sldId id="316" r:id="rId59"/>
    <p:sldId id="324" r:id="rId60"/>
    <p:sldId id="325" r:id="rId61"/>
    <p:sldId id="330" r:id="rId62"/>
    <p:sldId id="315" r:id="rId63"/>
    <p:sldId id="328" r:id="rId64"/>
    <p:sldId id="314" r:id="rId65"/>
    <p:sldId id="327" r:id="rId66"/>
    <p:sldId id="329" r:id="rId67"/>
    <p:sldId id="320" r:id="rId68"/>
    <p:sldId id="319" r:id="rId69"/>
    <p:sldId id="331" r:id="rId70"/>
    <p:sldId id="323" r:id="rId71"/>
    <p:sldId id="326" r:id="rId72"/>
    <p:sldId id="312" r:id="rId73"/>
  </p:sldIdLst>
  <p:sldSz cx="9144000" cy="6858000" type="screen4x3"/>
  <p:notesSz cx="7077075" cy="9383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594" y="-8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86"/>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186"/>
          </a:xfrm>
          <a:prstGeom prst="rect">
            <a:avLst/>
          </a:prstGeom>
        </p:spPr>
        <p:txBody>
          <a:bodyPr vert="horz" lIns="94055" tIns="47028" rIns="94055" bIns="47028" rtlCol="0"/>
          <a:lstStyle>
            <a:lvl1pPr algn="r">
              <a:defRPr sz="1200"/>
            </a:lvl1pPr>
          </a:lstStyle>
          <a:p>
            <a:fld id="{0D9C1B96-2DAD-4F83-9840-88B8F193B469}" type="datetimeFigureOut">
              <a:rPr lang="en-US" smtClean="0"/>
              <a:pPr/>
              <a:t>4/3/2017</a:t>
            </a:fld>
            <a:endParaRPr lang="en-US"/>
          </a:p>
        </p:txBody>
      </p:sp>
      <p:sp>
        <p:nvSpPr>
          <p:cNvPr id="4" name="Footer Placeholder 3"/>
          <p:cNvSpPr>
            <a:spLocks noGrp="1"/>
          </p:cNvSpPr>
          <p:nvPr>
            <p:ph type="ftr" sz="quarter" idx="2"/>
          </p:nvPr>
        </p:nvSpPr>
        <p:spPr>
          <a:xfrm>
            <a:off x="0" y="8912899"/>
            <a:ext cx="3066733" cy="469186"/>
          </a:xfrm>
          <a:prstGeom prst="rect">
            <a:avLst/>
          </a:prstGeom>
        </p:spPr>
        <p:txBody>
          <a:bodyPr vert="horz" lIns="94055" tIns="47028" rIns="94055" bIns="4702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912899"/>
            <a:ext cx="3066733" cy="469186"/>
          </a:xfrm>
          <a:prstGeom prst="rect">
            <a:avLst/>
          </a:prstGeom>
        </p:spPr>
        <p:txBody>
          <a:bodyPr vert="horz" lIns="94055" tIns="47028" rIns="94055" bIns="47028" rtlCol="0" anchor="b"/>
          <a:lstStyle>
            <a:lvl1pPr algn="r">
              <a:defRPr sz="1200"/>
            </a:lvl1pPr>
          </a:lstStyle>
          <a:p>
            <a:fld id="{0FC1DE32-99D7-4270-87DE-7681352872F6}" type="slidenum">
              <a:rPr lang="en-US" smtClean="0"/>
              <a:pPr/>
              <a:t>‹#›</a:t>
            </a:fld>
            <a:endParaRPr lang="en-US"/>
          </a:p>
        </p:txBody>
      </p:sp>
    </p:spTree>
    <p:extLst>
      <p:ext uri="{BB962C8B-B14F-4D97-AF65-F5344CB8AC3E}">
        <p14:creationId xmlns:p14="http://schemas.microsoft.com/office/powerpoint/2010/main" val="1394066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86"/>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4008705" y="0"/>
            <a:ext cx="3066733" cy="469186"/>
          </a:xfrm>
          <a:prstGeom prst="rect">
            <a:avLst/>
          </a:prstGeom>
        </p:spPr>
        <p:txBody>
          <a:bodyPr vert="horz" lIns="94055" tIns="47028" rIns="94055" bIns="47028" rtlCol="0"/>
          <a:lstStyle>
            <a:lvl1pPr algn="r">
              <a:defRPr sz="1200"/>
            </a:lvl1pPr>
          </a:lstStyle>
          <a:p>
            <a:fld id="{E620D1DB-ECBD-4A4E-B1C1-61D02897F6CD}" type="datetimeFigureOut">
              <a:rPr lang="en-US" smtClean="0"/>
              <a:pPr/>
              <a:t>4/3/2017</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7708" y="4457264"/>
            <a:ext cx="5661660" cy="4222671"/>
          </a:xfrm>
          <a:prstGeom prst="rect">
            <a:avLst/>
          </a:prstGeom>
        </p:spPr>
        <p:txBody>
          <a:bodyPr vert="horz" lIns="94055" tIns="47028" rIns="94055" bIns="47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2899"/>
            <a:ext cx="3066733" cy="469186"/>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2899"/>
            <a:ext cx="3066733" cy="469186"/>
          </a:xfrm>
          <a:prstGeom prst="rect">
            <a:avLst/>
          </a:prstGeom>
        </p:spPr>
        <p:txBody>
          <a:bodyPr vert="horz" lIns="94055" tIns="47028" rIns="94055" bIns="47028" rtlCol="0" anchor="b"/>
          <a:lstStyle>
            <a:lvl1pPr algn="r">
              <a:defRPr sz="1200"/>
            </a:lvl1pPr>
          </a:lstStyle>
          <a:p>
            <a:fld id="{D9A4D699-F2E6-4F38-BCEB-84CB68C185C4}" type="slidenum">
              <a:rPr lang="en-US" smtClean="0"/>
              <a:pPr/>
              <a:t>‹#›</a:t>
            </a:fld>
            <a:endParaRPr lang="en-US"/>
          </a:p>
        </p:txBody>
      </p:sp>
    </p:spTree>
    <p:extLst>
      <p:ext uri="{BB962C8B-B14F-4D97-AF65-F5344CB8AC3E}">
        <p14:creationId xmlns:p14="http://schemas.microsoft.com/office/powerpoint/2010/main" val="352271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62E20-5C5D-43FD-9B8B-D2F27CF76803}" type="slidenum">
              <a:rPr lang="en-US" smtClean="0"/>
              <a:pPr/>
              <a:t>72</a:t>
            </a:fld>
            <a:endParaRPr lang="en-US"/>
          </a:p>
        </p:txBody>
      </p:sp>
    </p:spTree>
    <p:extLst>
      <p:ext uri="{BB962C8B-B14F-4D97-AF65-F5344CB8AC3E}">
        <p14:creationId xmlns:p14="http://schemas.microsoft.com/office/powerpoint/2010/main" val="392714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211B88-CF1B-44EE-80A4-1B78A339284F}"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211B88-CF1B-44EE-80A4-1B78A339284F}"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211B88-CF1B-44EE-80A4-1B78A339284F}"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211B88-CF1B-44EE-80A4-1B78A339284F}"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11B88-CF1B-44EE-80A4-1B78A339284F}" type="datetimeFigureOut">
              <a:rPr lang="en-US" smtClean="0"/>
              <a:pPr/>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211B88-CF1B-44EE-80A4-1B78A339284F}"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211B88-CF1B-44EE-80A4-1B78A339284F}" type="datetimeFigureOut">
              <a:rPr lang="en-US" smtClean="0"/>
              <a:pPr/>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211B88-CF1B-44EE-80A4-1B78A339284F}" type="datetimeFigureOut">
              <a:rPr lang="en-US" smtClean="0"/>
              <a:pPr/>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11B88-CF1B-44EE-80A4-1B78A339284F}" type="datetimeFigureOut">
              <a:rPr lang="en-US" smtClean="0"/>
              <a:pPr/>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11B88-CF1B-44EE-80A4-1B78A339284F}"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11B88-CF1B-44EE-80A4-1B78A339284F}" type="datetimeFigureOut">
              <a:rPr lang="en-US" smtClean="0"/>
              <a:pPr/>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341A8-206D-409D-9430-3F06884FA7C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11B88-CF1B-44EE-80A4-1B78A339284F}" type="datetimeFigureOut">
              <a:rPr lang="en-US" smtClean="0"/>
              <a:pPr/>
              <a:t>4/3/2017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341A8-206D-409D-9430-3F06884FA7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5" Type="http://schemas.openxmlformats.org/officeDocument/2006/relationships/image" Target="../media/image139.png"/><Relationship Id="rId4" Type="http://schemas.openxmlformats.org/officeDocument/2006/relationships/image" Target="../media/image1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bryan.myweb.uga.edu/AAVE/lexicon.html#creole_h" TargetMode="External"/><Relationship Id="rId7" Type="http://schemas.openxmlformats.org/officeDocument/2006/relationships/hyperlink" Target="http://bryan.myweb.uga.edu/AAVE/lexicon.html#standard_english" TargetMode="External"/><Relationship Id="rId2" Type="http://schemas.openxmlformats.org/officeDocument/2006/relationships/hyperlink" Target="http://bryan.myweb.uga.edu/AAVE/lexicon.html#dialect_h" TargetMode="External"/><Relationship Id="rId1" Type="http://schemas.openxmlformats.org/officeDocument/2006/relationships/slideLayout" Target="../slideLayouts/slideLayout1.xml"/><Relationship Id="rId6" Type="http://schemas.openxmlformats.org/officeDocument/2006/relationships/hyperlink" Target="http://bryan.myweb.uga.edu/AAVE/lexicon.html#decreolization" TargetMode="External"/><Relationship Id="rId5" Type="http://schemas.openxmlformats.org/officeDocument/2006/relationships/hyperlink" Target="http://bryan.myweb.uga.edu/AAVE/lexicon.html#pidgin" TargetMode="External"/><Relationship Id="rId4" Type="http://schemas.openxmlformats.org/officeDocument/2006/relationships/hyperlink" Target="http://bryan.myweb.uga.edu/AAVE/lexicon.html#creol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image" Target="../media/image150.jpe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 Id="rId9" Type="http://schemas.openxmlformats.org/officeDocument/2006/relationships/image" Target="../media/image157.png"/></Relationships>
</file>

<file path=ppt/slides/_rels/slide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 Id="rId9" Type="http://schemas.openxmlformats.org/officeDocument/2006/relationships/image" Target="../media/image176.png"/></Relationships>
</file>

<file path=ppt/slides/_rels/slide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xml"/><Relationship Id="rId4" Type="http://schemas.openxmlformats.org/officeDocument/2006/relationships/image" Target="../media/image179.png"/></Relationships>
</file>

<file path=ppt/slides/_rels/slide47.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4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 Id="rId9" Type="http://schemas.openxmlformats.org/officeDocument/2006/relationships/image" Target="../media/image206.png"/></Relationships>
</file>

<file path=ppt/slides/_rels/slide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png"/><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5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 Id="rId9" Type="http://schemas.openxmlformats.org/officeDocument/2006/relationships/image" Target="../media/image224.png"/></Relationships>
</file>

<file path=ppt/slides/_rels/slide5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xml"/><Relationship Id="rId4" Type="http://schemas.openxmlformats.org/officeDocument/2006/relationships/image" Target="../media/image227.png"/></Relationships>
</file>

<file path=ppt/slides/_rels/slide5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 Id="rId4" Type="http://schemas.openxmlformats.org/officeDocument/2006/relationships/image" Target="../media/image23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image" Target="../media/image234.jpeg"/><Relationship Id="rId1" Type="http://schemas.openxmlformats.org/officeDocument/2006/relationships/slideLayout" Target="../slideLayouts/slideLayout1.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 Id="rId9" Type="http://schemas.openxmlformats.org/officeDocument/2006/relationships/image" Target="../media/image241.jpeg"/></Relationships>
</file>

<file path=ppt/slides/_rels/slide6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1.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6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xml"/><Relationship Id="rId5" Type="http://schemas.openxmlformats.org/officeDocument/2006/relationships/image" Target="../media/image251.png"/><Relationship Id="rId4" Type="http://schemas.openxmlformats.org/officeDocument/2006/relationships/image" Target="../media/image250.png"/></Relationships>
</file>

<file path=ppt/slides/_rels/slide66.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67.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jpeg"/><Relationship Id="rId1" Type="http://schemas.openxmlformats.org/officeDocument/2006/relationships/slideLayout" Target="../slideLayouts/slideLayout1.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 Id="rId9" Type="http://schemas.openxmlformats.org/officeDocument/2006/relationships/image" Target="../media/image265.png"/></Relationships>
</file>

<file path=ppt/slides/_rels/slide68.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794022" y="4343400"/>
            <a:ext cx="3549754" cy="23622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7315201" y="4146311"/>
            <a:ext cx="1752600" cy="2635489"/>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69538" y="4267200"/>
            <a:ext cx="3664262" cy="243840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28600" y="152400"/>
            <a:ext cx="4229761" cy="251460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4876800" y="152400"/>
            <a:ext cx="3792511" cy="2514600"/>
          </a:xfrm>
          <a:prstGeom prst="rect">
            <a:avLst/>
          </a:prstGeom>
          <a:noFill/>
          <a:ln w="9525">
            <a:noFill/>
            <a:miter lim="800000"/>
            <a:headEnd/>
            <a:tailEnd/>
          </a:ln>
        </p:spPr>
      </p:pic>
      <p:sp>
        <p:nvSpPr>
          <p:cNvPr id="10" name="TextBox 9"/>
          <p:cNvSpPr txBox="1"/>
          <p:nvPr/>
        </p:nvSpPr>
        <p:spPr>
          <a:xfrm>
            <a:off x="1123190" y="2589074"/>
            <a:ext cx="7662675" cy="2369880"/>
          </a:xfrm>
          <a:prstGeom prst="rect">
            <a:avLst/>
          </a:prstGeom>
          <a:noFill/>
        </p:spPr>
        <p:txBody>
          <a:bodyPr wrap="none" rtlCol="0">
            <a:spAutoFit/>
          </a:bodyPr>
          <a:lstStyle/>
          <a:p>
            <a:pPr algn="r"/>
            <a:r>
              <a:rPr lang="en-US" sz="4000" b="1" dirty="0" smtClean="0"/>
              <a:t>Improvisational heritage </a:t>
            </a:r>
          </a:p>
          <a:p>
            <a:pPr algn="r"/>
            <a:r>
              <a:rPr lang="en-US" sz="4000" b="1" dirty="0" smtClean="0"/>
              <a:t>of political culture &amp; consciousness</a:t>
            </a:r>
          </a:p>
          <a:p>
            <a:pPr algn="r"/>
            <a:r>
              <a:rPr lang="en-US" sz="2800" b="1" dirty="0" smtClean="0"/>
              <a:t>Lecture #4: Abdul </a:t>
            </a:r>
            <a:r>
              <a:rPr lang="en-US" sz="2800" b="1" dirty="0" err="1" smtClean="0"/>
              <a:t>Alkalimat</a:t>
            </a:r>
            <a:r>
              <a:rPr lang="en-US" sz="2800" b="1" dirty="0" smtClean="0"/>
              <a:t>, University of Illinois</a:t>
            </a:r>
          </a:p>
          <a:p>
            <a:pPr algn="r"/>
            <a:endParaRPr lang="en-US" sz="4000" b="1" dirty="0"/>
          </a:p>
        </p:txBody>
      </p:sp>
      <p:sp>
        <p:nvSpPr>
          <p:cNvPr id="11" name="TextBox 10"/>
          <p:cNvSpPr txBox="1"/>
          <p:nvPr/>
        </p:nvSpPr>
        <p:spPr>
          <a:xfrm>
            <a:off x="76200" y="2438400"/>
            <a:ext cx="3260573" cy="1015663"/>
          </a:xfrm>
          <a:prstGeom prst="rect">
            <a:avLst/>
          </a:prstGeom>
          <a:noFill/>
        </p:spPr>
        <p:txBody>
          <a:bodyPr wrap="none" rtlCol="0">
            <a:spAutoFit/>
          </a:bodyPr>
          <a:lstStyle/>
          <a:p>
            <a:r>
              <a:rPr lang="en-US" sz="6000" b="1" dirty="0" smtClean="0"/>
              <a:t>Tradition:</a:t>
            </a:r>
            <a:endParaRPr lang="en-US" sz="6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222781" cy="1754326"/>
          </a:xfrm>
          <a:prstGeom prst="rect">
            <a:avLst/>
          </a:prstGeom>
          <a:noFill/>
        </p:spPr>
        <p:txBody>
          <a:bodyPr wrap="none" rtlCol="0">
            <a:spAutoFit/>
          </a:bodyPr>
          <a:lstStyle/>
          <a:p>
            <a:r>
              <a:rPr lang="en-US" sz="2800" b="1" dirty="0" smtClean="0"/>
              <a:t>Four notes on a theory of the African American Tradition</a:t>
            </a:r>
          </a:p>
          <a:p>
            <a:pPr marL="742950" indent="-742950">
              <a:buAutoNum type="arabicPeriod" startAt="3"/>
            </a:pPr>
            <a:r>
              <a:rPr lang="en-US" sz="4000" b="1" dirty="0" smtClean="0"/>
              <a:t>External forces :  </a:t>
            </a:r>
          </a:p>
          <a:p>
            <a:pPr marL="742950" indent="-742950"/>
            <a:r>
              <a:rPr lang="en-US" sz="4000" b="1" dirty="0" err="1" smtClean="0"/>
              <a:t>Commodification</a:t>
            </a:r>
            <a:r>
              <a:rPr lang="en-US" sz="4000" b="1" dirty="0" smtClean="0"/>
              <a:t>  and market domination </a:t>
            </a:r>
            <a:endParaRPr lang="en-US" sz="4000" b="1" dirty="0"/>
          </a:p>
        </p:txBody>
      </p:sp>
      <p:pic>
        <p:nvPicPr>
          <p:cNvPr id="13314" name="Picture 2"/>
          <p:cNvPicPr>
            <a:picLocks noChangeAspect="1" noChangeArrowheads="1"/>
          </p:cNvPicPr>
          <p:nvPr/>
        </p:nvPicPr>
        <p:blipFill>
          <a:blip r:embed="rId2" cstate="print"/>
          <a:srcRect/>
          <a:stretch>
            <a:fillRect/>
          </a:stretch>
        </p:blipFill>
        <p:spPr bwMode="auto">
          <a:xfrm>
            <a:off x="228600" y="1981200"/>
            <a:ext cx="2076450" cy="220980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2514600" y="1905000"/>
            <a:ext cx="2525486" cy="2209800"/>
          </a:xfrm>
          <a:prstGeom prst="rect">
            <a:avLst/>
          </a:prstGeom>
          <a:noFill/>
          <a:ln w="9525">
            <a:noFill/>
            <a:miter lim="800000"/>
            <a:headEnd/>
            <a:tailEnd/>
          </a:ln>
        </p:spPr>
      </p:pic>
      <p:pic>
        <p:nvPicPr>
          <p:cNvPr id="13316" name="Picture 4"/>
          <p:cNvPicPr>
            <a:picLocks noChangeAspect="1" noChangeArrowheads="1"/>
          </p:cNvPicPr>
          <p:nvPr/>
        </p:nvPicPr>
        <p:blipFill>
          <a:blip r:embed="rId4" cstate="print"/>
          <a:srcRect/>
          <a:stretch>
            <a:fillRect/>
          </a:stretch>
        </p:blipFill>
        <p:spPr bwMode="auto">
          <a:xfrm>
            <a:off x="5257800" y="1981200"/>
            <a:ext cx="2143125" cy="2143125"/>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7620000" y="1905000"/>
            <a:ext cx="1219200" cy="2320544"/>
          </a:xfrm>
          <a:prstGeom prst="rect">
            <a:avLst/>
          </a:prstGeom>
          <a:noFill/>
          <a:ln w="9525">
            <a:noFill/>
            <a:miter lim="800000"/>
            <a:headEnd/>
            <a:tailEnd/>
          </a:ln>
        </p:spPr>
      </p:pic>
      <p:pic>
        <p:nvPicPr>
          <p:cNvPr id="13318" name="Picture 6"/>
          <p:cNvPicPr>
            <a:picLocks noChangeAspect="1" noChangeArrowheads="1"/>
          </p:cNvPicPr>
          <p:nvPr/>
        </p:nvPicPr>
        <p:blipFill>
          <a:blip r:embed="rId6" cstate="print"/>
          <a:srcRect/>
          <a:stretch>
            <a:fillRect/>
          </a:stretch>
        </p:blipFill>
        <p:spPr bwMode="auto">
          <a:xfrm>
            <a:off x="228600" y="4419600"/>
            <a:ext cx="3668997" cy="2181225"/>
          </a:xfrm>
          <a:prstGeom prst="rect">
            <a:avLst/>
          </a:prstGeom>
          <a:noFill/>
          <a:ln w="9525">
            <a:noFill/>
            <a:miter lim="800000"/>
            <a:headEnd/>
            <a:tailEnd/>
          </a:ln>
        </p:spPr>
      </p:pic>
      <p:pic>
        <p:nvPicPr>
          <p:cNvPr id="13319" name="Picture 7"/>
          <p:cNvPicPr>
            <a:picLocks noChangeAspect="1" noChangeArrowheads="1"/>
          </p:cNvPicPr>
          <p:nvPr/>
        </p:nvPicPr>
        <p:blipFill>
          <a:blip r:embed="rId7" cstate="print"/>
          <a:srcRect/>
          <a:stretch>
            <a:fillRect/>
          </a:stretch>
        </p:blipFill>
        <p:spPr bwMode="auto">
          <a:xfrm>
            <a:off x="4114799" y="4419600"/>
            <a:ext cx="2229875" cy="2200275"/>
          </a:xfrm>
          <a:prstGeom prst="rect">
            <a:avLst/>
          </a:prstGeom>
          <a:noFill/>
          <a:ln w="9525">
            <a:noFill/>
            <a:miter lim="800000"/>
            <a:headEnd/>
            <a:tailEnd/>
          </a:ln>
        </p:spPr>
      </p:pic>
      <p:pic>
        <p:nvPicPr>
          <p:cNvPr id="13320" name="Picture 8"/>
          <p:cNvPicPr>
            <a:picLocks noChangeAspect="1" noChangeArrowheads="1"/>
          </p:cNvPicPr>
          <p:nvPr/>
        </p:nvPicPr>
        <p:blipFill>
          <a:blip r:embed="rId8" cstate="print"/>
          <a:srcRect l="47600" t="22830" r="18800" b="28868"/>
          <a:stretch>
            <a:fillRect/>
          </a:stretch>
        </p:blipFill>
        <p:spPr bwMode="auto">
          <a:xfrm>
            <a:off x="6667499" y="4310742"/>
            <a:ext cx="2095501" cy="23948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3529" cy="1800493"/>
          </a:xfrm>
          <a:prstGeom prst="rect">
            <a:avLst/>
          </a:prstGeom>
          <a:noFill/>
        </p:spPr>
        <p:txBody>
          <a:bodyPr wrap="none" rtlCol="0">
            <a:spAutoFit/>
          </a:bodyPr>
          <a:lstStyle/>
          <a:p>
            <a:r>
              <a:rPr lang="en-US" sz="2800" b="1" dirty="0" smtClean="0"/>
              <a:t>Four notes on a theory of the African American Tradition</a:t>
            </a:r>
          </a:p>
          <a:p>
            <a:pPr marL="742950" indent="-742950">
              <a:buAutoNum type="arabicPeriod" startAt="4"/>
            </a:pPr>
            <a:r>
              <a:rPr lang="en-US" sz="4200" b="1" dirty="0" smtClean="0"/>
              <a:t>External forces:</a:t>
            </a:r>
          </a:p>
          <a:p>
            <a:pPr marL="742950" indent="-742950"/>
            <a:r>
              <a:rPr lang="en-US" sz="4100" b="1" dirty="0" smtClean="0"/>
              <a:t>Racist elimination, emulation, evaluation</a:t>
            </a:r>
            <a:endParaRPr lang="en-US" sz="4100" b="1" dirty="0"/>
          </a:p>
        </p:txBody>
      </p:sp>
      <p:pic>
        <p:nvPicPr>
          <p:cNvPr id="7170" name="Picture 2"/>
          <p:cNvPicPr>
            <a:picLocks noChangeAspect="1" noChangeArrowheads="1"/>
          </p:cNvPicPr>
          <p:nvPr/>
        </p:nvPicPr>
        <p:blipFill>
          <a:blip r:embed="rId2" cstate="print"/>
          <a:srcRect/>
          <a:stretch>
            <a:fillRect/>
          </a:stretch>
        </p:blipFill>
        <p:spPr bwMode="auto">
          <a:xfrm>
            <a:off x="3733800" y="2105025"/>
            <a:ext cx="3200400" cy="246697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831154" y="2133600"/>
            <a:ext cx="1826446" cy="243840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7010400" y="2162175"/>
            <a:ext cx="1895475" cy="2409825"/>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228601" y="2171063"/>
            <a:ext cx="1524000" cy="2400938"/>
          </a:xfrm>
          <a:prstGeom prst="rect">
            <a:avLst/>
          </a:prstGeom>
          <a:noFill/>
          <a:ln w="9525">
            <a:noFill/>
            <a:miter lim="800000"/>
            <a:headEnd/>
            <a:tailEnd/>
          </a:ln>
        </p:spPr>
      </p:pic>
      <p:sp>
        <p:nvSpPr>
          <p:cNvPr id="7" name="TextBox 6"/>
          <p:cNvSpPr txBox="1"/>
          <p:nvPr/>
        </p:nvSpPr>
        <p:spPr>
          <a:xfrm>
            <a:off x="76200" y="4876800"/>
            <a:ext cx="9076972" cy="1938992"/>
          </a:xfrm>
          <a:prstGeom prst="rect">
            <a:avLst/>
          </a:prstGeom>
          <a:noFill/>
        </p:spPr>
        <p:txBody>
          <a:bodyPr wrap="none" rtlCol="0">
            <a:spAutoFit/>
          </a:bodyPr>
          <a:lstStyle/>
          <a:p>
            <a:r>
              <a:rPr lang="en-US" sz="4000" b="1" dirty="0" smtClean="0"/>
              <a:t>Blacks were made to act out stereotypes,</a:t>
            </a:r>
          </a:p>
          <a:p>
            <a:r>
              <a:rPr lang="en-US" sz="4000" b="1" dirty="0" smtClean="0"/>
              <a:t>while whites often stole Black creativity!</a:t>
            </a:r>
          </a:p>
          <a:p>
            <a:r>
              <a:rPr lang="en-US" sz="4000" b="1" dirty="0" smtClean="0"/>
              <a:t>Everyone believes Southern means white.</a:t>
            </a:r>
            <a:endParaRPr lang="en-US" sz="4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48" y="228600"/>
            <a:ext cx="9319474" cy="3785652"/>
          </a:xfrm>
          <a:prstGeom prst="rect">
            <a:avLst/>
          </a:prstGeom>
          <a:noFill/>
        </p:spPr>
        <p:txBody>
          <a:bodyPr wrap="none" rtlCol="0">
            <a:spAutoFit/>
          </a:bodyPr>
          <a:lstStyle/>
          <a:p>
            <a:r>
              <a:rPr lang="en-US" sz="3900" b="1" dirty="0" smtClean="0"/>
              <a:t>Two fundamental temporal/spatial </a:t>
            </a:r>
          </a:p>
          <a:p>
            <a:r>
              <a:rPr lang="en-US" sz="3900" b="1" dirty="0" smtClean="0"/>
              <a:t>references for African American traditions</a:t>
            </a:r>
            <a:endParaRPr lang="en-US" sz="3900" b="1" dirty="0"/>
          </a:p>
          <a:p>
            <a:r>
              <a:rPr lang="en-US" sz="3900" b="1" u="sng" dirty="0" smtClean="0"/>
              <a:t>Back home</a:t>
            </a:r>
            <a:r>
              <a:rPr lang="en-US" sz="3900" b="1" dirty="0" smtClean="0"/>
              <a:t>: to what extent can we find </a:t>
            </a:r>
          </a:p>
          <a:p>
            <a:r>
              <a:rPr lang="en-US" sz="3900" b="1" dirty="0" smtClean="0"/>
              <a:t>survivals of African cultural heritage?</a:t>
            </a:r>
            <a:endParaRPr lang="en-US" sz="3900" b="1" dirty="0"/>
          </a:p>
          <a:p>
            <a:r>
              <a:rPr lang="en-US" sz="3900" b="1" u="sng" dirty="0" smtClean="0"/>
              <a:t>Down home</a:t>
            </a:r>
            <a:r>
              <a:rPr lang="en-US" sz="3900" b="1" dirty="0" smtClean="0"/>
              <a:t>: to what extent is the rural</a:t>
            </a:r>
          </a:p>
          <a:p>
            <a:r>
              <a:rPr lang="en-US" sz="3900" b="1" dirty="0"/>
              <a:t>e</a:t>
            </a:r>
            <a:r>
              <a:rPr lang="en-US" sz="3900" b="1" dirty="0" smtClean="0"/>
              <a:t>xperience of the South continuing  today?</a:t>
            </a:r>
            <a:endParaRPr lang="en-US" sz="3900" b="1" dirty="0"/>
          </a:p>
        </p:txBody>
      </p:sp>
      <p:pic>
        <p:nvPicPr>
          <p:cNvPr id="10242" name="Picture 2"/>
          <p:cNvPicPr>
            <a:picLocks noChangeAspect="1" noChangeArrowheads="1"/>
          </p:cNvPicPr>
          <p:nvPr/>
        </p:nvPicPr>
        <p:blipFill>
          <a:blip r:embed="rId2" cstate="print"/>
          <a:srcRect/>
          <a:stretch>
            <a:fillRect/>
          </a:stretch>
        </p:blipFill>
        <p:spPr bwMode="auto">
          <a:xfrm>
            <a:off x="6172200" y="4536308"/>
            <a:ext cx="2971800" cy="189306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3048000" y="4572000"/>
            <a:ext cx="3132411" cy="1885950"/>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t="14222" b="14667"/>
          <a:stretch>
            <a:fillRect/>
          </a:stretch>
        </p:blipFill>
        <p:spPr bwMode="auto">
          <a:xfrm>
            <a:off x="76200" y="4419600"/>
            <a:ext cx="2893219"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71" y="0"/>
            <a:ext cx="8814529" cy="6740307"/>
          </a:xfrm>
          <a:prstGeom prst="rect">
            <a:avLst/>
          </a:prstGeom>
          <a:noFill/>
        </p:spPr>
        <p:txBody>
          <a:bodyPr wrap="none" rtlCol="0">
            <a:spAutoFit/>
          </a:bodyPr>
          <a:lstStyle/>
          <a:p>
            <a:r>
              <a:rPr lang="en-US" sz="4800" b="1" dirty="0" smtClean="0"/>
              <a:t>Slave trade:  approximately  350 </a:t>
            </a:r>
          </a:p>
          <a:p>
            <a:r>
              <a:rPr lang="en-US" sz="4800" b="1" dirty="0" smtClean="0"/>
              <a:t>years of captured Africans being </a:t>
            </a:r>
          </a:p>
          <a:p>
            <a:r>
              <a:rPr lang="en-US" sz="4800" b="1" dirty="0"/>
              <a:t>e</a:t>
            </a:r>
            <a:r>
              <a:rPr lang="en-US" sz="4800" b="1" dirty="0" smtClean="0"/>
              <a:t>nslaved with their traditions and</a:t>
            </a:r>
          </a:p>
          <a:p>
            <a:r>
              <a:rPr lang="en-US" sz="4800" b="1" dirty="0" smtClean="0"/>
              <a:t>the survival</a:t>
            </a:r>
          </a:p>
          <a:p>
            <a:r>
              <a:rPr lang="en-US" sz="4800" b="1" dirty="0"/>
              <a:t>i</a:t>
            </a:r>
            <a:r>
              <a:rPr lang="en-US" sz="4800" b="1" dirty="0" smtClean="0"/>
              <a:t>mpulse that</a:t>
            </a:r>
          </a:p>
          <a:p>
            <a:r>
              <a:rPr lang="en-US" sz="4800" b="1" dirty="0" smtClean="0"/>
              <a:t>required the</a:t>
            </a:r>
          </a:p>
          <a:p>
            <a:r>
              <a:rPr lang="en-US" sz="4800" b="1" dirty="0"/>
              <a:t>a</a:t>
            </a:r>
            <a:r>
              <a:rPr lang="en-US" sz="4800" b="1" dirty="0" smtClean="0"/>
              <a:t>ffirmation of</a:t>
            </a:r>
          </a:p>
          <a:p>
            <a:r>
              <a:rPr lang="en-US" sz="4800" b="1" dirty="0"/>
              <a:t>h</a:t>
            </a:r>
            <a:r>
              <a:rPr lang="en-US" sz="4800" b="1" dirty="0" smtClean="0"/>
              <a:t>umanity at</a:t>
            </a:r>
          </a:p>
          <a:p>
            <a:r>
              <a:rPr lang="en-US" sz="4800" b="1" dirty="0"/>
              <a:t>a</a:t>
            </a:r>
            <a:r>
              <a:rPr lang="en-US" sz="4800" b="1" dirty="0" smtClean="0"/>
              <a:t> basic level.</a:t>
            </a:r>
            <a:endParaRPr lang="en-US" sz="4800" b="1" dirty="0"/>
          </a:p>
        </p:txBody>
      </p:sp>
      <p:pic>
        <p:nvPicPr>
          <p:cNvPr id="5122" name="Picture 2"/>
          <p:cNvPicPr>
            <a:picLocks noChangeAspect="1" noChangeArrowheads="1"/>
          </p:cNvPicPr>
          <p:nvPr/>
        </p:nvPicPr>
        <p:blipFill>
          <a:blip r:embed="rId2" cstate="print"/>
          <a:srcRect/>
          <a:stretch>
            <a:fillRect/>
          </a:stretch>
        </p:blipFill>
        <p:spPr bwMode="auto">
          <a:xfrm>
            <a:off x="3657600" y="2445052"/>
            <a:ext cx="5368290" cy="4260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057400"/>
            <a:ext cx="3425746" cy="4524315"/>
          </a:xfrm>
          <a:prstGeom prst="rect">
            <a:avLst/>
          </a:prstGeom>
          <a:noFill/>
        </p:spPr>
        <p:txBody>
          <a:bodyPr wrap="none" rtlCol="0">
            <a:spAutoFit/>
          </a:bodyPr>
          <a:lstStyle/>
          <a:p>
            <a:r>
              <a:rPr lang="en-US" sz="3200" b="1" dirty="0" smtClean="0"/>
              <a:t>Lorenzo Turner</a:t>
            </a:r>
          </a:p>
          <a:p>
            <a:r>
              <a:rPr lang="en-US" sz="3200" b="1" dirty="0" smtClean="0"/>
              <a:t>Melville Herskovits</a:t>
            </a:r>
          </a:p>
          <a:p>
            <a:endParaRPr lang="en-US" sz="3200" b="1" dirty="0"/>
          </a:p>
          <a:p>
            <a:endParaRPr lang="en-US" sz="3200" b="1" dirty="0" smtClean="0"/>
          </a:p>
          <a:p>
            <a:endParaRPr lang="en-US" sz="3200" b="1" dirty="0"/>
          </a:p>
          <a:p>
            <a:endParaRPr lang="en-US" sz="3200" b="1" dirty="0" smtClean="0"/>
          </a:p>
          <a:p>
            <a:endParaRPr lang="en-US" sz="3200" b="1" dirty="0" smtClean="0"/>
          </a:p>
          <a:p>
            <a:r>
              <a:rPr lang="en-US" sz="3200" b="1" dirty="0" smtClean="0"/>
              <a:t>E Franklin Frazier</a:t>
            </a:r>
          </a:p>
          <a:p>
            <a:r>
              <a:rPr lang="en-US" sz="3200" b="1" dirty="0" smtClean="0"/>
              <a:t>Robert Park</a:t>
            </a:r>
            <a:endParaRPr lang="en-US" sz="3200" b="1" dirty="0"/>
          </a:p>
        </p:txBody>
      </p:sp>
      <p:pic>
        <p:nvPicPr>
          <p:cNvPr id="4098" name="Picture 2"/>
          <p:cNvPicPr>
            <a:picLocks noChangeAspect="1" noChangeArrowheads="1"/>
          </p:cNvPicPr>
          <p:nvPr/>
        </p:nvPicPr>
        <p:blipFill>
          <a:blip r:embed="rId2" cstate="print"/>
          <a:srcRect/>
          <a:stretch>
            <a:fillRect/>
          </a:stretch>
        </p:blipFill>
        <p:spPr bwMode="auto">
          <a:xfrm>
            <a:off x="3550049" y="76200"/>
            <a:ext cx="5517751" cy="335280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6477000" y="3581400"/>
            <a:ext cx="2286000" cy="3069771"/>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228600" y="228600"/>
            <a:ext cx="3228622" cy="1676400"/>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3962400" y="3594894"/>
            <a:ext cx="2209800" cy="3015456"/>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304800" y="3162300"/>
            <a:ext cx="27432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 y="140970"/>
            <a:ext cx="2057400" cy="321183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18000" r="18000"/>
          <a:stretch>
            <a:fillRect/>
          </a:stretch>
        </p:blipFill>
        <p:spPr bwMode="auto">
          <a:xfrm>
            <a:off x="4800600" y="152400"/>
            <a:ext cx="2023872" cy="316230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560320" y="152400"/>
            <a:ext cx="1935480" cy="3225800"/>
          </a:xfrm>
          <a:prstGeom prst="rect">
            <a:avLst/>
          </a:prstGeom>
          <a:noFill/>
          <a:ln w="9525">
            <a:noFill/>
            <a:miter lim="800000"/>
            <a:headEnd/>
            <a:tailEnd/>
          </a:ln>
        </p:spPr>
      </p:pic>
      <p:pic>
        <p:nvPicPr>
          <p:cNvPr id="2055" name="Picture 7"/>
          <p:cNvPicPr>
            <a:picLocks noChangeAspect="1" noChangeArrowheads="1"/>
          </p:cNvPicPr>
          <p:nvPr/>
        </p:nvPicPr>
        <p:blipFill>
          <a:blip r:embed="rId5" cstate="print"/>
          <a:srcRect/>
          <a:stretch>
            <a:fillRect/>
          </a:stretch>
        </p:blipFill>
        <p:spPr bwMode="auto">
          <a:xfrm>
            <a:off x="7010400" y="152400"/>
            <a:ext cx="2078857" cy="3163975"/>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76200" y="3429000"/>
            <a:ext cx="2209800" cy="3363267"/>
          </a:xfrm>
          <a:prstGeom prst="rect">
            <a:avLst/>
          </a:prstGeom>
          <a:noFill/>
          <a:ln w="9525">
            <a:noFill/>
            <a:miter lim="800000"/>
            <a:headEnd/>
            <a:tailEnd/>
          </a:ln>
        </p:spPr>
      </p:pic>
      <p:pic>
        <p:nvPicPr>
          <p:cNvPr id="2057" name="Picture 9"/>
          <p:cNvPicPr>
            <a:picLocks noChangeAspect="1" noChangeArrowheads="1"/>
          </p:cNvPicPr>
          <p:nvPr/>
        </p:nvPicPr>
        <p:blipFill>
          <a:blip r:embed="rId7" cstate="print"/>
          <a:srcRect/>
          <a:stretch>
            <a:fillRect/>
          </a:stretch>
        </p:blipFill>
        <p:spPr bwMode="auto">
          <a:xfrm>
            <a:off x="2438400" y="3527425"/>
            <a:ext cx="2133600" cy="3178176"/>
          </a:xfrm>
          <a:prstGeom prst="rect">
            <a:avLst/>
          </a:prstGeom>
          <a:noFill/>
          <a:ln w="9525">
            <a:noFill/>
            <a:miter lim="800000"/>
            <a:headEnd/>
            <a:tailEnd/>
          </a:ln>
        </p:spPr>
      </p:pic>
      <p:pic>
        <p:nvPicPr>
          <p:cNvPr id="2058" name="Picture 10"/>
          <p:cNvPicPr>
            <a:picLocks noChangeAspect="1" noChangeArrowheads="1"/>
          </p:cNvPicPr>
          <p:nvPr/>
        </p:nvPicPr>
        <p:blipFill>
          <a:blip r:embed="rId8" cstate="print"/>
          <a:srcRect/>
          <a:stretch>
            <a:fillRect/>
          </a:stretch>
        </p:blipFill>
        <p:spPr bwMode="auto">
          <a:xfrm>
            <a:off x="5029200" y="3395133"/>
            <a:ext cx="3810000" cy="3386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09600" y="2438400"/>
            <a:ext cx="2286000" cy="1767417"/>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04800" y="90432"/>
            <a:ext cx="2828925" cy="2157468"/>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b="8920"/>
          <a:stretch>
            <a:fillRect/>
          </a:stretch>
        </p:blipFill>
        <p:spPr bwMode="auto">
          <a:xfrm>
            <a:off x="152400" y="4413490"/>
            <a:ext cx="3276600" cy="2139710"/>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5945962" y="152400"/>
            <a:ext cx="2893238" cy="3598554"/>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5617535" y="3962400"/>
            <a:ext cx="3374065" cy="2590800"/>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3222458" y="0"/>
            <a:ext cx="2454442" cy="2971800"/>
          </a:xfrm>
          <a:prstGeom prst="rect">
            <a:avLst/>
          </a:prstGeom>
          <a:noFill/>
          <a:ln w="9525">
            <a:noFill/>
            <a:miter lim="800000"/>
            <a:headEnd/>
            <a:tailEnd/>
          </a:ln>
        </p:spPr>
      </p:pic>
      <p:pic>
        <p:nvPicPr>
          <p:cNvPr id="9224" name="Picture 8"/>
          <p:cNvPicPr>
            <a:picLocks noChangeAspect="1" noChangeArrowheads="1"/>
          </p:cNvPicPr>
          <p:nvPr/>
        </p:nvPicPr>
        <p:blipFill>
          <a:blip r:embed="rId8" cstate="print"/>
          <a:srcRect/>
          <a:stretch>
            <a:fillRect/>
          </a:stretch>
        </p:blipFill>
        <p:spPr bwMode="auto">
          <a:xfrm>
            <a:off x="3581400" y="3213138"/>
            <a:ext cx="1905000" cy="335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4953000" y="-137598"/>
            <a:ext cx="4343401" cy="7147998"/>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219200" y="3461657"/>
            <a:ext cx="3733800" cy="346709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0" y="0"/>
            <a:ext cx="4953000" cy="372465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0" y="3733800"/>
            <a:ext cx="1447800" cy="2163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352800" y="1143000"/>
            <a:ext cx="5715000" cy="3810000"/>
          </a:xfrm>
          <a:prstGeom prst="rect">
            <a:avLst/>
          </a:prstGeom>
          <a:noFill/>
          <a:ln w="9525">
            <a:noFill/>
            <a:miter lim="800000"/>
            <a:headEnd/>
            <a:tailEnd/>
          </a:ln>
        </p:spPr>
      </p:pic>
      <p:sp>
        <p:nvSpPr>
          <p:cNvPr id="4" name="TextBox 3"/>
          <p:cNvSpPr txBox="1"/>
          <p:nvPr/>
        </p:nvSpPr>
        <p:spPr>
          <a:xfrm>
            <a:off x="152400" y="228600"/>
            <a:ext cx="8939691" cy="615553"/>
          </a:xfrm>
          <a:prstGeom prst="rect">
            <a:avLst/>
          </a:prstGeom>
          <a:noFill/>
        </p:spPr>
        <p:txBody>
          <a:bodyPr wrap="none" rtlCol="0">
            <a:spAutoFit/>
          </a:bodyPr>
          <a:lstStyle/>
          <a:p>
            <a:r>
              <a:rPr lang="en-US" sz="3400" b="1" dirty="0" smtClean="0"/>
              <a:t>Regional patterns to African American Migration</a:t>
            </a:r>
            <a:endParaRPr lang="en-US" sz="3400" b="1" dirty="0"/>
          </a:p>
        </p:txBody>
      </p:sp>
      <p:pic>
        <p:nvPicPr>
          <p:cNvPr id="11267" name="Picture 3"/>
          <p:cNvPicPr>
            <a:picLocks noChangeAspect="1" noChangeArrowheads="1"/>
          </p:cNvPicPr>
          <p:nvPr/>
        </p:nvPicPr>
        <p:blipFill>
          <a:blip r:embed="rId3" cstate="print"/>
          <a:srcRect/>
          <a:stretch>
            <a:fillRect/>
          </a:stretch>
        </p:blipFill>
        <p:spPr bwMode="auto">
          <a:xfrm>
            <a:off x="142043" y="1143001"/>
            <a:ext cx="3058357" cy="19812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l="9817" t="3309" r="28859" b="13813"/>
          <a:stretch>
            <a:fillRect/>
          </a:stretch>
        </p:blipFill>
        <p:spPr bwMode="auto">
          <a:xfrm>
            <a:off x="177800" y="3429000"/>
            <a:ext cx="3022600" cy="3200400"/>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3352800" y="5181600"/>
            <a:ext cx="2895600" cy="1586630"/>
          </a:xfrm>
          <a:prstGeom prst="rect">
            <a:avLst/>
          </a:prstGeom>
          <a:noFill/>
          <a:ln w="9525">
            <a:noFill/>
            <a:miter lim="800000"/>
            <a:headEnd/>
            <a:tailEnd/>
          </a:ln>
        </p:spPr>
      </p:pic>
      <p:pic>
        <p:nvPicPr>
          <p:cNvPr id="11270" name="Picture 6"/>
          <p:cNvPicPr>
            <a:picLocks noChangeAspect="1" noChangeArrowheads="1"/>
          </p:cNvPicPr>
          <p:nvPr/>
        </p:nvPicPr>
        <p:blipFill>
          <a:blip r:embed="rId6" cstate="print"/>
          <a:srcRect l="6349" t="16000" r="4762" b="12000"/>
          <a:stretch>
            <a:fillRect/>
          </a:stretch>
        </p:blipFill>
        <p:spPr bwMode="auto">
          <a:xfrm>
            <a:off x="6400800" y="5105400"/>
            <a:ext cx="24892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633" y="268843"/>
            <a:ext cx="8655767" cy="6401753"/>
          </a:xfrm>
          <a:prstGeom prst="rect">
            <a:avLst/>
          </a:prstGeom>
          <a:noFill/>
        </p:spPr>
        <p:txBody>
          <a:bodyPr wrap="none" rtlCol="0">
            <a:spAutoFit/>
          </a:bodyPr>
          <a:lstStyle/>
          <a:p>
            <a:r>
              <a:rPr lang="en-US" sz="5000" b="1" dirty="0" smtClean="0"/>
              <a:t>Black traditions of everyday life</a:t>
            </a:r>
            <a:r>
              <a:rPr lang="en-US" sz="3200" b="1" dirty="0" smtClean="0"/>
              <a:t>:</a:t>
            </a:r>
          </a:p>
          <a:p>
            <a:endParaRPr lang="en-US" sz="3600" b="1" dirty="0" smtClean="0"/>
          </a:p>
          <a:p>
            <a:endParaRPr lang="en-US" sz="3600" b="1" dirty="0" smtClean="0"/>
          </a:p>
          <a:p>
            <a:endParaRPr lang="en-US" sz="3600" b="1" dirty="0" smtClean="0"/>
          </a:p>
          <a:p>
            <a:endParaRPr lang="en-US" sz="3600" b="1" dirty="0" smtClean="0"/>
          </a:p>
          <a:p>
            <a:endParaRPr lang="en-US" sz="3600" b="1" dirty="0" smtClean="0"/>
          </a:p>
          <a:p>
            <a:r>
              <a:rPr lang="en-US" sz="3600" b="1" dirty="0" smtClean="0"/>
              <a:t>Food</a:t>
            </a:r>
          </a:p>
          <a:p>
            <a:r>
              <a:rPr lang="en-US" sz="3600" b="1" dirty="0" smtClean="0"/>
              <a:t>Names</a:t>
            </a:r>
          </a:p>
          <a:p>
            <a:r>
              <a:rPr lang="en-US" sz="3600" b="1" dirty="0" smtClean="0"/>
              <a:t>Speech</a:t>
            </a:r>
          </a:p>
          <a:p>
            <a:r>
              <a:rPr lang="en-US" sz="3600" b="1" dirty="0" smtClean="0"/>
              <a:t>Hair</a:t>
            </a:r>
          </a:p>
          <a:p>
            <a:r>
              <a:rPr lang="en-US" sz="3600" b="1" dirty="0" smtClean="0"/>
              <a:t>Stories </a:t>
            </a:r>
            <a:endParaRPr lang="en-US" sz="3600" b="1" dirty="0"/>
          </a:p>
        </p:txBody>
      </p:sp>
      <p:pic>
        <p:nvPicPr>
          <p:cNvPr id="1029" name="Picture 5"/>
          <p:cNvPicPr>
            <a:picLocks noChangeAspect="1" noChangeArrowheads="1"/>
          </p:cNvPicPr>
          <p:nvPr/>
        </p:nvPicPr>
        <p:blipFill>
          <a:blip r:embed="rId2" cstate="print"/>
          <a:srcRect/>
          <a:stretch>
            <a:fillRect/>
          </a:stretch>
        </p:blipFill>
        <p:spPr bwMode="auto">
          <a:xfrm>
            <a:off x="6248400" y="4912042"/>
            <a:ext cx="2667000" cy="1793558"/>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1924050" y="4800600"/>
            <a:ext cx="2343150" cy="1952625"/>
          </a:xfrm>
          <a:prstGeom prst="rect">
            <a:avLst/>
          </a:prstGeom>
          <a:noFill/>
          <a:ln w="9525">
            <a:noFill/>
            <a:miter lim="800000"/>
            <a:headEnd/>
            <a:tailEnd/>
          </a:ln>
        </p:spPr>
      </p:pic>
      <p:pic>
        <p:nvPicPr>
          <p:cNvPr id="1031" name="Picture 7"/>
          <p:cNvPicPr>
            <a:picLocks noChangeAspect="1" noChangeArrowheads="1"/>
          </p:cNvPicPr>
          <p:nvPr/>
        </p:nvPicPr>
        <p:blipFill>
          <a:blip r:embed="rId4" cstate="print"/>
          <a:srcRect/>
          <a:stretch>
            <a:fillRect/>
          </a:stretch>
        </p:blipFill>
        <p:spPr bwMode="auto">
          <a:xfrm>
            <a:off x="4495800" y="4841001"/>
            <a:ext cx="1197523" cy="1864599"/>
          </a:xfrm>
          <a:prstGeom prst="rect">
            <a:avLst/>
          </a:prstGeom>
          <a:noFill/>
          <a:ln w="9525">
            <a:noFill/>
            <a:miter lim="800000"/>
            <a:headEnd/>
            <a:tailEnd/>
          </a:ln>
        </p:spPr>
      </p:pic>
      <p:pic>
        <p:nvPicPr>
          <p:cNvPr id="1033" name="Picture 9" descr="C:\Users\mcworter\Pictures\Toolbox\2011-10-19\Scan10039.JPG"/>
          <p:cNvPicPr>
            <a:picLocks noChangeAspect="1" noChangeArrowheads="1"/>
          </p:cNvPicPr>
          <p:nvPr/>
        </p:nvPicPr>
        <p:blipFill>
          <a:blip r:embed="rId5" cstate="print"/>
          <a:srcRect/>
          <a:stretch>
            <a:fillRect/>
          </a:stretch>
        </p:blipFill>
        <p:spPr bwMode="auto">
          <a:xfrm>
            <a:off x="6781800" y="1295400"/>
            <a:ext cx="2240608" cy="3429000"/>
          </a:xfrm>
          <a:prstGeom prst="rect">
            <a:avLst/>
          </a:prstGeom>
          <a:noFill/>
        </p:spPr>
      </p:pic>
      <p:pic>
        <p:nvPicPr>
          <p:cNvPr id="1034" name="Picture 10"/>
          <p:cNvPicPr>
            <a:picLocks noChangeAspect="1" noChangeArrowheads="1"/>
          </p:cNvPicPr>
          <p:nvPr/>
        </p:nvPicPr>
        <p:blipFill>
          <a:blip r:embed="rId6" cstate="print"/>
          <a:srcRect/>
          <a:stretch>
            <a:fillRect/>
          </a:stretch>
        </p:blipFill>
        <p:spPr bwMode="auto">
          <a:xfrm>
            <a:off x="381000" y="1143000"/>
            <a:ext cx="1143000" cy="2650142"/>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2008414" y="1329267"/>
            <a:ext cx="2182586" cy="3395133"/>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l="18000" r="18000"/>
          <a:stretch>
            <a:fillRect/>
          </a:stretch>
        </p:blipFill>
        <p:spPr bwMode="auto">
          <a:xfrm>
            <a:off x="4419600" y="1314451"/>
            <a:ext cx="2133600"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381000"/>
            <a:ext cx="5844677" cy="5632311"/>
          </a:xfrm>
          <a:prstGeom prst="rect">
            <a:avLst/>
          </a:prstGeom>
          <a:noFill/>
        </p:spPr>
        <p:txBody>
          <a:bodyPr wrap="none" rtlCol="0">
            <a:spAutoFit/>
          </a:bodyPr>
          <a:lstStyle/>
          <a:p>
            <a:pPr algn="ctr"/>
            <a:r>
              <a:rPr lang="en-US" sz="4000" b="1" dirty="0" smtClean="0"/>
              <a:t>Lecture 1:  IDEOLOGY</a:t>
            </a:r>
          </a:p>
          <a:p>
            <a:pPr algn="ctr"/>
            <a:endParaRPr lang="en-US" sz="4000" b="1" dirty="0" smtClean="0"/>
          </a:p>
          <a:p>
            <a:pPr algn="ctr"/>
            <a:r>
              <a:rPr lang="en-US" sz="4000" b="1" i="1" dirty="0" smtClean="0"/>
              <a:t>The ideological framework</a:t>
            </a:r>
          </a:p>
          <a:p>
            <a:pPr algn="ctr"/>
            <a:r>
              <a:rPr lang="en-US" sz="4000" b="1" dirty="0" smtClean="0"/>
              <a:t>Identity</a:t>
            </a:r>
          </a:p>
          <a:p>
            <a:pPr algn="ctr"/>
            <a:r>
              <a:rPr lang="en-US" sz="4000" b="1" dirty="0" smtClean="0"/>
              <a:t>Analysis</a:t>
            </a:r>
          </a:p>
          <a:p>
            <a:pPr algn="ctr"/>
            <a:r>
              <a:rPr lang="en-US" sz="4000" b="1" dirty="0" smtClean="0"/>
              <a:t>Commitment</a:t>
            </a:r>
          </a:p>
          <a:p>
            <a:pPr algn="ctr"/>
            <a:r>
              <a:rPr lang="en-US" sz="4000" b="1" dirty="0" smtClean="0"/>
              <a:t>Program</a:t>
            </a:r>
          </a:p>
          <a:p>
            <a:pPr algn="ctr"/>
            <a:r>
              <a:rPr lang="en-US" sz="4000" b="1" dirty="0" smtClean="0"/>
              <a:t>Action</a:t>
            </a:r>
          </a:p>
          <a:p>
            <a:pPr algn="ctr"/>
            <a:endParaRPr lang="en-US" sz="4000" b="1" dirty="0"/>
          </a:p>
        </p:txBody>
      </p:sp>
      <p:pic>
        <p:nvPicPr>
          <p:cNvPr id="12290" name="Picture 2"/>
          <p:cNvPicPr>
            <a:picLocks noChangeAspect="1" noChangeArrowheads="1"/>
          </p:cNvPicPr>
          <p:nvPr/>
        </p:nvPicPr>
        <p:blipFill>
          <a:blip r:embed="rId2" cstate="print"/>
          <a:srcRect t="20842" b="56202"/>
          <a:stretch>
            <a:fillRect/>
          </a:stretch>
        </p:blipFill>
        <p:spPr bwMode="auto">
          <a:xfrm>
            <a:off x="-76200" y="5486400"/>
            <a:ext cx="9525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8600" y="381000"/>
            <a:ext cx="1979414" cy="28956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4654618" y="381000"/>
            <a:ext cx="2127182" cy="2971800"/>
          </a:xfrm>
          <a:prstGeom prst="rect">
            <a:avLst/>
          </a:prstGeom>
          <a:noFill/>
          <a:ln w="9525">
            <a:noFill/>
            <a:miter lim="800000"/>
            <a:headEnd/>
            <a:tailEnd/>
          </a:ln>
        </p:spPr>
      </p:pic>
      <p:pic>
        <p:nvPicPr>
          <p:cNvPr id="5128" name="Picture 8" descr="C:\Users\mcworter\Pictures\Toolbox\2011-10-19\Scan10033 - Copy.JPG"/>
          <p:cNvPicPr>
            <a:picLocks noChangeAspect="1" noChangeArrowheads="1"/>
          </p:cNvPicPr>
          <p:nvPr/>
        </p:nvPicPr>
        <p:blipFill>
          <a:blip r:embed="rId4" cstate="print"/>
          <a:srcRect/>
          <a:stretch>
            <a:fillRect/>
          </a:stretch>
        </p:blipFill>
        <p:spPr bwMode="auto">
          <a:xfrm>
            <a:off x="2504872" y="381000"/>
            <a:ext cx="1914728" cy="2952538"/>
          </a:xfrm>
          <a:prstGeom prst="rect">
            <a:avLst/>
          </a:prstGeom>
          <a:noFill/>
        </p:spPr>
      </p:pic>
      <p:pic>
        <p:nvPicPr>
          <p:cNvPr id="5129" name="Picture 9" descr="C:\Users\mcworter\Pictures\Toolbox\2011-10-19\Scan10033.JPG"/>
          <p:cNvPicPr>
            <a:picLocks noChangeAspect="1" noChangeArrowheads="1"/>
          </p:cNvPicPr>
          <p:nvPr/>
        </p:nvPicPr>
        <p:blipFill>
          <a:blip r:embed="rId5" cstate="print"/>
          <a:srcRect/>
          <a:stretch>
            <a:fillRect/>
          </a:stretch>
        </p:blipFill>
        <p:spPr bwMode="auto">
          <a:xfrm>
            <a:off x="6934200" y="381000"/>
            <a:ext cx="1959681" cy="3048000"/>
          </a:xfrm>
          <a:prstGeom prst="rect">
            <a:avLst/>
          </a:prstGeom>
          <a:noFill/>
        </p:spPr>
      </p:pic>
      <p:pic>
        <p:nvPicPr>
          <p:cNvPr id="2050" name="Picture 2" descr="C:\Users\mcworter\Pictures\Toolbox\2011-10-23\Scan10040.JPG"/>
          <p:cNvPicPr>
            <a:picLocks noChangeAspect="1" noChangeArrowheads="1"/>
          </p:cNvPicPr>
          <p:nvPr/>
        </p:nvPicPr>
        <p:blipFill>
          <a:blip r:embed="rId6" cstate="print"/>
          <a:srcRect/>
          <a:stretch>
            <a:fillRect/>
          </a:stretch>
        </p:blipFill>
        <p:spPr bwMode="auto">
          <a:xfrm>
            <a:off x="306984" y="3581400"/>
            <a:ext cx="1902816" cy="3048000"/>
          </a:xfrm>
          <a:prstGeom prst="rect">
            <a:avLst/>
          </a:prstGeom>
          <a:noFill/>
        </p:spPr>
      </p:pic>
      <p:pic>
        <p:nvPicPr>
          <p:cNvPr id="2051" name="Picture 3" descr="C:\Users\mcworter\Pictures\Toolbox\2011-10-23\Scan10041.JPG"/>
          <p:cNvPicPr>
            <a:picLocks noChangeAspect="1" noChangeArrowheads="1"/>
          </p:cNvPicPr>
          <p:nvPr/>
        </p:nvPicPr>
        <p:blipFill>
          <a:blip r:embed="rId7" cstate="print"/>
          <a:srcRect/>
          <a:stretch>
            <a:fillRect/>
          </a:stretch>
        </p:blipFill>
        <p:spPr bwMode="auto">
          <a:xfrm>
            <a:off x="2557462" y="3657600"/>
            <a:ext cx="1938338" cy="2972723"/>
          </a:xfrm>
          <a:prstGeom prst="rect">
            <a:avLst/>
          </a:prstGeom>
          <a:noFill/>
        </p:spPr>
      </p:pic>
      <p:pic>
        <p:nvPicPr>
          <p:cNvPr id="2052" name="Picture 4" descr="C:\Users\mcworter\Pictures\Toolbox\2011-10-23\Scan10042.JPG"/>
          <p:cNvPicPr>
            <a:picLocks noChangeAspect="1" noChangeArrowheads="1"/>
          </p:cNvPicPr>
          <p:nvPr/>
        </p:nvPicPr>
        <p:blipFill>
          <a:blip r:embed="rId8" cstate="print"/>
          <a:srcRect/>
          <a:stretch>
            <a:fillRect/>
          </a:stretch>
        </p:blipFill>
        <p:spPr bwMode="auto">
          <a:xfrm>
            <a:off x="4753754" y="3581400"/>
            <a:ext cx="1875646" cy="3019189"/>
          </a:xfrm>
          <a:prstGeom prst="rect">
            <a:avLst/>
          </a:prstGeom>
          <a:noFill/>
        </p:spPr>
      </p:pic>
      <p:pic>
        <p:nvPicPr>
          <p:cNvPr id="2053" name="Picture 5" descr="C:\Users\mcworter\Pictures\Toolbox\2011-10-23\Scan10043.JPG"/>
          <p:cNvPicPr>
            <a:picLocks noChangeAspect="1" noChangeArrowheads="1"/>
          </p:cNvPicPr>
          <p:nvPr/>
        </p:nvPicPr>
        <p:blipFill>
          <a:blip r:embed="rId9" cstate="print"/>
          <a:srcRect/>
          <a:stretch>
            <a:fillRect/>
          </a:stretch>
        </p:blipFill>
        <p:spPr bwMode="auto">
          <a:xfrm>
            <a:off x="6851242" y="3581400"/>
            <a:ext cx="2064158" cy="298850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204636" cy="1661993"/>
          </a:xfrm>
          <a:prstGeom prst="rect">
            <a:avLst/>
          </a:prstGeom>
          <a:noFill/>
        </p:spPr>
        <p:txBody>
          <a:bodyPr wrap="none" rtlCol="0">
            <a:spAutoFit/>
          </a:bodyPr>
          <a:lstStyle/>
          <a:p>
            <a:r>
              <a:rPr lang="en-US" sz="3400" b="1" dirty="0" smtClean="0"/>
              <a:t>Food production </a:t>
            </a:r>
            <a:r>
              <a:rPr lang="en-US" sz="3400" b="1" dirty="0" smtClean="0">
                <a:sym typeface="Wingdings" pitchFamily="2" charset="2"/>
              </a:rPr>
              <a:t>  distribution    consumption</a:t>
            </a:r>
          </a:p>
          <a:p>
            <a:r>
              <a:rPr lang="en-US" sz="3400" b="1" dirty="0" smtClean="0">
                <a:sym typeface="Wingdings" pitchFamily="2" charset="2"/>
              </a:rPr>
              <a:t>Pork has been a staple</a:t>
            </a:r>
          </a:p>
          <a:p>
            <a:r>
              <a:rPr lang="en-US" sz="3400" b="1" dirty="0" smtClean="0"/>
              <a:t>from Africa </a:t>
            </a:r>
            <a:r>
              <a:rPr lang="en-US" sz="3400" b="1" dirty="0" err="1" smtClean="0"/>
              <a:t>til</a:t>
            </a:r>
            <a:r>
              <a:rPr lang="en-US" sz="3400" b="1" dirty="0" smtClean="0"/>
              <a:t> today</a:t>
            </a:r>
            <a:endParaRPr lang="en-US" sz="3400" b="1" dirty="0"/>
          </a:p>
        </p:txBody>
      </p:sp>
      <p:pic>
        <p:nvPicPr>
          <p:cNvPr id="3074" name="Picture 2"/>
          <p:cNvPicPr>
            <a:picLocks noChangeAspect="1" noChangeArrowheads="1"/>
          </p:cNvPicPr>
          <p:nvPr/>
        </p:nvPicPr>
        <p:blipFill>
          <a:blip r:embed="rId2" cstate="print"/>
          <a:srcRect t="7295" b="14894"/>
          <a:stretch>
            <a:fillRect/>
          </a:stretch>
        </p:blipFill>
        <p:spPr bwMode="auto">
          <a:xfrm>
            <a:off x="4105275" y="1295400"/>
            <a:ext cx="4810125" cy="24384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b="8646"/>
          <a:stretch>
            <a:fillRect/>
          </a:stretch>
        </p:blipFill>
        <p:spPr bwMode="auto">
          <a:xfrm>
            <a:off x="4419600" y="3886200"/>
            <a:ext cx="4038600" cy="2752862"/>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l="8141" r="30368"/>
          <a:stretch>
            <a:fillRect/>
          </a:stretch>
        </p:blipFill>
        <p:spPr bwMode="auto">
          <a:xfrm>
            <a:off x="304800" y="2428875"/>
            <a:ext cx="3448318"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9353779" cy="1261884"/>
          </a:xfrm>
          <a:prstGeom prst="rect">
            <a:avLst/>
          </a:prstGeom>
          <a:noFill/>
        </p:spPr>
        <p:txBody>
          <a:bodyPr wrap="none" rtlCol="0">
            <a:spAutoFit/>
          </a:bodyPr>
          <a:lstStyle/>
          <a:p>
            <a:r>
              <a:rPr lang="en-US" sz="3800" b="1" dirty="0" smtClean="0"/>
              <a:t>Chicken became popular after emancipation:</a:t>
            </a:r>
          </a:p>
          <a:p>
            <a:r>
              <a:rPr lang="en-US" sz="3800" b="1" dirty="0" smtClean="0"/>
              <a:t>Sunday frequency named it the “Gospel Bird”</a:t>
            </a:r>
            <a:endParaRPr lang="en-US" sz="3800" b="1" dirty="0"/>
          </a:p>
        </p:txBody>
      </p:sp>
      <p:pic>
        <p:nvPicPr>
          <p:cNvPr id="4098" name="Picture 2"/>
          <p:cNvPicPr>
            <a:picLocks noChangeAspect="1" noChangeArrowheads="1"/>
          </p:cNvPicPr>
          <p:nvPr/>
        </p:nvPicPr>
        <p:blipFill>
          <a:blip r:embed="rId2" cstate="print"/>
          <a:srcRect/>
          <a:stretch>
            <a:fillRect/>
          </a:stretch>
        </p:blipFill>
        <p:spPr bwMode="auto">
          <a:xfrm>
            <a:off x="5682036" y="1752600"/>
            <a:ext cx="3224765" cy="2057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76200" y="1752600"/>
            <a:ext cx="2743200" cy="204684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r="34906" b="28947"/>
          <a:stretch>
            <a:fillRect/>
          </a:stretch>
        </p:blipFill>
        <p:spPr bwMode="auto">
          <a:xfrm>
            <a:off x="2971799" y="1752600"/>
            <a:ext cx="2628899" cy="2057400"/>
          </a:xfrm>
          <a:prstGeom prst="rect">
            <a:avLst/>
          </a:prstGeom>
          <a:noFill/>
          <a:ln w="9525">
            <a:noFill/>
            <a:miter lim="800000"/>
            <a:headEnd/>
            <a:tailEnd/>
          </a:ln>
        </p:spPr>
      </p:pic>
      <p:sp>
        <p:nvSpPr>
          <p:cNvPr id="6" name="TextBox 5"/>
          <p:cNvSpPr txBox="1"/>
          <p:nvPr/>
        </p:nvSpPr>
        <p:spPr>
          <a:xfrm>
            <a:off x="146395" y="3998655"/>
            <a:ext cx="9150005" cy="2554545"/>
          </a:xfrm>
          <a:prstGeom prst="rect">
            <a:avLst/>
          </a:prstGeom>
          <a:noFill/>
        </p:spPr>
        <p:txBody>
          <a:bodyPr wrap="none" rtlCol="0">
            <a:spAutoFit/>
          </a:bodyPr>
          <a:lstStyle/>
          <a:p>
            <a:r>
              <a:rPr lang="en-US" sz="3200" b="1" dirty="0" smtClean="0"/>
              <a:t>Small and slow during the slave and rural period has </a:t>
            </a:r>
          </a:p>
          <a:p>
            <a:r>
              <a:rPr lang="en-US" sz="3200" b="1" dirty="0" smtClean="0"/>
              <a:t>been replaced by large scale factory production and</a:t>
            </a:r>
          </a:p>
          <a:p>
            <a:r>
              <a:rPr lang="en-US" sz="3200" b="1" dirty="0" smtClean="0"/>
              <a:t> poor food quality.  The crisis has been fought since </a:t>
            </a:r>
          </a:p>
          <a:p>
            <a:r>
              <a:rPr lang="en-US" sz="3200" b="1" dirty="0" smtClean="0"/>
              <a:t>emancipation, against fried food and against meat </a:t>
            </a:r>
          </a:p>
          <a:p>
            <a:r>
              <a:rPr lang="en-US" sz="3200" b="1" dirty="0" smtClean="0"/>
              <a:t>over vegetables.  Survival culture </a:t>
            </a:r>
            <a:r>
              <a:rPr lang="en-US" sz="3200" b="1" dirty="0" err="1" smtClean="0"/>
              <a:t>vs</a:t>
            </a:r>
            <a:r>
              <a:rPr lang="en-US" sz="3200" b="1" dirty="0" smtClean="0"/>
              <a:t> factory system.</a:t>
            </a:r>
            <a:endParaRPr lang="en-US" sz="3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57200"/>
            <a:ext cx="9388276" cy="661720"/>
          </a:xfrm>
          <a:prstGeom prst="rect">
            <a:avLst/>
          </a:prstGeom>
          <a:noFill/>
        </p:spPr>
        <p:txBody>
          <a:bodyPr wrap="none" rtlCol="0">
            <a:spAutoFit/>
          </a:bodyPr>
          <a:lstStyle/>
          <a:p>
            <a:r>
              <a:rPr lang="en-US" sz="3700" b="1" dirty="0" smtClean="0"/>
              <a:t>Urban segregation  </a:t>
            </a:r>
            <a:r>
              <a:rPr lang="en-US" sz="3700" b="1" dirty="0" smtClean="0">
                <a:sym typeface="Wingdings" pitchFamily="2" charset="2"/>
              </a:rPr>
              <a:t>  “Soul Food” restaurants</a:t>
            </a:r>
            <a:endParaRPr lang="en-US" sz="3700" b="1" dirty="0"/>
          </a:p>
        </p:txBody>
      </p:sp>
      <p:pic>
        <p:nvPicPr>
          <p:cNvPr id="5122" name="Picture 2"/>
          <p:cNvPicPr>
            <a:picLocks noChangeAspect="1" noChangeArrowheads="1"/>
          </p:cNvPicPr>
          <p:nvPr/>
        </p:nvPicPr>
        <p:blipFill>
          <a:blip r:embed="rId2" cstate="print"/>
          <a:srcRect/>
          <a:stretch>
            <a:fillRect/>
          </a:stretch>
        </p:blipFill>
        <p:spPr bwMode="auto">
          <a:xfrm>
            <a:off x="5548288" y="1195387"/>
            <a:ext cx="3595712" cy="276701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853104" y="1219200"/>
            <a:ext cx="3938096" cy="2595563"/>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a:stretch>
            <a:fillRect/>
          </a:stretch>
        </p:blipFill>
        <p:spPr bwMode="auto">
          <a:xfrm>
            <a:off x="2743200" y="3467100"/>
            <a:ext cx="3695700" cy="3695700"/>
          </a:xfrm>
          <a:prstGeom prst="rect">
            <a:avLst/>
          </a:prstGeom>
          <a:noFill/>
          <a:ln w="9525">
            <a:noFill/>
            <a:miter lim="800000"/>
            <a:headEnd/>
            <a:tailEnd/>
          </a:ln>
        </p:spPr>
      </p:pic>
      <p:pic>
        <p:nvPicPr>
          <p:cNvPr id="5126" name="Picture 6"/>
          <p:cNvPicPr>
            <a:picLocks noChangeAspect="1" noChangeArrowheads="1"/>
          </p:cNvPicPr>
          <p:nvPr/>
        </p:nvPicPr>
        <p:blipFill>
          <a:blip r:embed="rId5" cstate="print"/>
          <a:srcRect l="6767" b="12632"/>
          <a:stretch>
            <a:fillRect/>
          </a:stretch>
        </p:blipFill>
        <p:spPr bwMode="auto">
          <a:xfrm>
            <a:off x="6400800" y="5048249"/>
            <a:ext cx="2819400" cy="1887179"/>
          </a:xfrm>
          <a:prstGeom prst="rect">
            <a:avLst/>
          </a:prstGeom>
          <a:noFill/>
          <a:ln w="9525">
            <a:noFill/>
            <a:miter lim="800000"/>
            <a:headEnd/>
            <a:tailEnd/>
          </a:ln>
        </p:spPr>
      </p:pic>
      <p:pic>
        <p:nvPicPr>
          <p:cNvPr id="5127" name="Picture 7"/>
          <p:cNvPicPr>
            <a:picLocks noChangeAspect="1" noChangeArrowheads="1"/>
          </p:cNvPicPr>
          <p:nvPr/>
        </p:nvPicPr>
        <p:blipFill>
          <a:blip r:embed="rId6" cstate="print"/>
          <a:srcRect l="13077" r="37692"/>
          <a:stretch>
            <a:fillRect/>
          </a:stretch>
        </p:blipFill>
        <p:spPr bwMode="auto">
          <a:xfrm>
            <a:off x="0" y="1225153"/>
            <a:ext cx="2057400" cy="3118247"/>
          </a:xfrm>
          <a:prstGeom prst="rect">
            <a:avLst/>
          </a:prstGeom>
          <a:noFill/>
          <a:ln w="9525">
            <a:noFill/>
            <a:miter lim="800000"/>
            <a:headEnd/>
            <a:tailEnd/>
          </a:ln>
        </p:spPr>
      </p:pic>
      <p:pic>
        <p:nvPicPr>
          <p:cNvPr id="5124" name="Picture 4"/>
          <p:cNvPicPr>
            <a:picLocks noChangeAspect="1" noChangeArrowheads="1"/>
          </p:cNvPicPr>
          <p:nvPr/>
        </p:nvPicPr>
        <p:blipFill>
          <a:blip r:embed="rId7" cstate="print"/>
          <a:srcRect/>
          <a:stretch>
            <a:fillRect/>
          </a:stretch>
        </p:blipFill>
        <p:spPr bwMode="auto">
          <a:xfrm>
            <a:off x="0" y="3195687"/>
            <a:ext cx="2743200" cy="3662313"/>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6324601" y="3849186"/>
            <a:ext cx="2819400" cy="1211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6200" y="233363"/>
            <a:ext cx="6143625" cy="6391275"/>
          </a:xfrm>
          <a:prstGeom prst="rect">
            <a:avLst/>
          </a:prstGeom>
          <a:noFill/>
          <a:ln w="9525">
            <a:noFill/>
            <a:miter lim="800000"/>
            <a:headEnd/>
            <a:tailEnd/>
          </a:ln>
        </p:spPr>
      </p:pic>
      <p:sp>
        <p:nvSpPr>
          <p:cNvPr id="3" name="TextBox 2"/>
          <p:cNvSpPr txBox="1"/>
          <p:nvPr/>
        </p:nvSpPr>
        <p:spPr>
          <a:xfrm>
            <a:off x="6248400" y="228600"/>
            <a:ext cx="2926763" cy="6555641"/>
          </a:xfrm>
          <a:prstGeom prst="rect">
            <a:avLst/>
          </a:prstGeom>
          <a:noFill/>
        </p:spPr>
        <p:txBody>
          <a:bodyPr wrap="none" rtlCol="0">
            <a:spAutoFit/>
          </a:bodyPr>
          <a:lstStyle/>
          <a:p>
            <a:r>
              <a:rPr lang="en-US" sz="2800" b="1" dirty="0" smtClean="0"/>
              <a:t>We face a crisis</a:t>
            </a:r>
          </a:p>
          <a:p>
            <a:r>
              <a:rPr lang="en-US" sz="2800" b="1" dirty="0" smtClean="0"/>
              <a:t>of food deserts in </a:t>
            </a:r>
          </a:p>
          <a:p>
            <a:r>
              <a:rPr lang="en-US" sz="2800" b="1" dirty="0" smtClean="0"/>
              <a:t>the inner-city.</a:t>
            </a:r>
          </a:p>
          <a:p>
            <a:endParaRPr lang="en-US" sz="2800" b="1" dirty="0" smtClean="0"/>
          </a:p>
          <a:p>
            <a:r>
              <a:rPr lang="en-US" sz="2800" b="1" dirty="0" smtClean="0"/>
              <a:t>Fast food</a:t>
            </a:r>
          </a:p>
          <a:p>
            <a:r>
              <a:rPr lang="en-US" sz="2800" b="1" dirty="0" smtClean="0"/>
              <a:t>poisoning is</a:t>
            </a:r>
          </a:p>
          <a:p>
            <a:r>
              <a:rPr lang="en-US" sz="2800" b="1" dirty="0" smtClean="0"/>
              <a:t>epidemic.</a:t>
            </a:r>
          </a:p>
          <a:p>
            <a:endParaRPr lang="en-US" sz="2800" b="1" dirty="0" smtClean="0"/>
          </a:p>
          <a:p>
            <a:r>
              <a:rPr lang="en-US" sz="2800" b="1" dirty="0" smtClean="0"/>
              <a:t>Cultural traditions</a:t>
            </a:r>
          </a:p>
          <a:p>
            <a:r>
              <a:rPr lang="en-US" sz="2800" b="1" dirty="0" smtClean="0"/>
              <a:t>are in ads but </a:t>
            </a:r>
          </a:p>
          <a:p>
            <a:r>
              <a:rPr lang="en-US" sz="2800" b="1" dirty="0" smtClean="0"/>
              <a:t>they are lies.</a:t>
            </a:r>
          </a:p>
          <a:p>
            <a:endParaRPr lang="en-US" sz="2800" b="1" dirty="0" smtClean="0"/>
          </a:p>
          <a:p>
            <a:r>
              <a:rPr lang="en-US" sz="2800" b="1" dirty="0" smtClean="0"/>
              <a:t>Time now is</a:t>
            </a:r>
          </a:p>
          <a:p>
            <a:r>
              <a:rPr lang="en-US" sz="2800" b="1" dirty="0" smtClean="0"/>
              <a:t>for food</a:t>
            </a:r>
          </a:p>
          <a:p>
            <a:r>
              <a:rPr lang="en-US" sz="2800" b="1" dirty="0" smtClean="0"/>
              <a:t>rebellion!</a:t>
            </a:r>
            <a:endParaRPr lang="en-US" sz="28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6200" y="152401"/>
            <a:ext cx="2209800" cy="334403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2362200" y="228600"/>
            <a:ext cx="2534315" cy="3205163"/>
          </a:xfrm>
          <a:prstGeom prst="rect">
            <a:avLst/>
          </a:prstGeom>
          <a:noFill/>
          <a:ln w="9525">
            <a:noFill/>
            <a:miter lim="800000"/>
            <a:headEnd/>
            <a:tailEnd/>
          </a:ln>
        </p:spPr>
      </p:pic>
      <p:pic>
        <p:nvPicPr>
          <p:cNvPr id="1026" name="Picture 2" descr="C:\Users\mcworter\Pictures\Toolbox\2011-10-23\Scan10044.JPG"/>
          <p:cNvPicPr>
            <a:picLocks noChangeAspect="1" noChangeArrowheads="1"/>
          </p:cNvPicPr>
          <p:nvPr/>
        </p:nvPicPr>
        <p:blipFill>
          <a:blip r:embed="rId4" cstate="print"/>
          <a:srcRect/>
          <a:stretch>
            <a:fillRect/>
          </a:stretch>
        </p:blipFill>
        <p:spPr bwMode="auto">
          <a:xfrm>
            <a:off x="2286000" y="3548435"/>
            <a:ext cx="2514600" cy="3309565"/>
          </a:xfrm>
          <a:prstGeom prst="rect">
            <a:avLst/>
          </a:prstGeom>
          <a:noFill/>
        </p:spPr>
      </p:pic>
      <p:pic>
        <p:nvPicPr>
          <p:cNvPr id="1027" name="Picture 3" descr="C:\Users\mcworter\Pictures\Toolbox\2011-10-23\Scan10047.JPG"/>
          <p:cNvPicPr>
            <a:picLocks noChangeAspect="1" noChangeArrowheads="1"/>
          </p:cNvPicPr>
          <p:nvPr/>
        </p:nvPicPr>
        <p:blipFill>
          <a:blip r:embed="rId5" cstate="print"/>
          <a:srcRect/>
          <a:stretch>
            <a:fillRect/>
          </a:stretch>
        </p:blipFill>
        <p:spPr bwMode="auto">
          <a:xfrm>
            <a:off x="7044292" y="228600"/>
            <a:ext cx="2023508" cy="3154426"/>
          </a:xfrm>
          <a:prstGeom prst="rect">
            <a:avLst/>
          </a:prstGeom>
          <a:noFill/>
        </p:spPr>
      </p:pic>
      <p:pic>
        <p:nvPicPr>
          <p:cNvPr id="1028" name="Picture 4" descr="C:\Users\mcworter\Pictures\Toolbox\2011-10-23\Scan10048.JPG"/>
          <p:cNvPicPr>
            <a:picLocks noChangeAspect="1" noChangeArrowheads="1"/>
          </p:cNvPicPr>
          <p:nvPr/>
        </p:nvPicPr>
        <p:blipFill>
          <a:blip r:embed="rId6" cstate="print"/>
          <a:srcRect/>
          <a:stretch>
            <a:fillRect/>
          </a:stretch>
        </p:blipFill>
        <p:spPr bwMode="auto">
          <a:xfrm>
            <a:off x="4950501" y="228600"/>
            <a:ext cx="2059899" cy="3124200"/>
          </a:xfrm>
          <a:prstGeom prst="rect">
            <a:avLst/>
          </a:prstGeom>
          <a:noFill/>
        </p:spPr>
      </p:pic>
      <p:pic>
        <p:nvPicPr>
          <p:cNvPr id="1029" name="Picture 5" descr="C:\Users\mcworter\Pictures\Toolbox\2011-10-23\Scan10046.JPG"/>
          <p:cNvPicPr>
            <a:picLocks noChangeAspect="1" noChangeArrowheads="1"/>
          </p:cNvPicPr>
          <p:nvPr/>
        </p:nvPicPr>
        <p:blipFill>
          <a:blip r:embed="rId7" cstate="print"/>
          <a:srcRect l="3428" r="10878"/>
          <a:stretch>
            <a:fillRect/>
          </a:stretch>
        </p:blipFill>
        <p:spPr bwMode="auto">
          <a:xfrm>
            <a:off x="4800600" y="3584892"/>
            <a:ext cx="2206878" cy="3196908"/>
          </a:xfrm>
          <a:prstGeom prst="rect">
            <a:avLst/>
          </a:prstGeom>
          <a:noFill/>
        </p:spPr>
      </p:pic>
      <p:pic>
        <p:nvPicPr>
          <p:cNvPr id="1030" name="Picture 6" descr="C:\Users\mcworter\Pictures\Toolbox\2011-10-23\Scan10045.JPG"/>
          <p:cNvPicPr>
            <a:picLocks noChangeAspect="1" noChangeArrowheads="1"/>
          </p:cNvPicPr>
          <p:nvPr/>
        </p:nvPicPr>
        <p:blipFill>
          <a:blip r:embed="rId8" cstate="print"/>
          <a:srcRect/>
          <a:stretch>
            <a:fillRect/>
          </a:stretch>
        </p:blipFill>
        <p:spPr bwMode="auto">
          <a:xfrm>
            <a:off x="7086600" y="3571088"/>
            <a:ext cx="1981200" cy="3107525"/>
          </a:xfrm>
          <a:prstGeom prst="rect">
            <a:avLst/>
          </a:prstGeom>
          <a:noFill/>
        </p:spPr>
      </p:pic>
      <p:pic>
        <p:nvPicPr>
          <p:cNvPr id="1031" name="Picture 7" descr="C:\Users\mcworter\Pictures\Toolbox\2011-10-23\Scan10049.JPG"/>
          <p:cNvPicPr>
            <a:picLocks noChangeAspect="1" noChangeArrowheads="1"/>
          </p:cNvPicPr>
          <p:nvPr/>
        </p:nvPicPr>
        <p:blipFill>
          <a:blip r:embed="rId9" cstate="print"/>
          <a:srcRect/>
          <a:stretch>
            <a:fillRect/>
          </a:stretch>
        </p:blipFill>
        <p:spPr bwMode="auto">
          <a:xfrm>
            <a:off x="104611" y="3657600"/>
            <a:ext cx="2181389" cy="3124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381000" y="76200"/>
            <a:ext cx="1981200" cy="4424681"/>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a:stretch>
            <a:fillRect/>
          </a:stretch>
        </p:blipFill>
        <p:spPr bwMode="auto">
          <a:xfrm>
            <a:off x="2362200" y="76200"/>
            <a:ext cx="3573299" cy="2676525"/>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6096000" y="838200"/>
            <a:ext cx="2708372" cy="2681288"/>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a:stretch>
            <a:fillRect/>
          </a:stretch>
        </p:blipFill>
        <p:spPr bwMode="auto">
          <a:xfrm>
            <a:off x="4953000" y="3810000"/>
            <a:ext cx="3962400" cy="2337816"/>
          </a:xfrm>
          <a:prstGeom prst="rect">
            <a:avLst/>
          </a:prstGeom>
          <a:noFill/>
          <a:ln w="9525">
            <a:noFill/>
            <a:miter lim="800000"/>
            <a:headEnd/>
            <a:tailEnd/>
          </a:ln>
        </p:spPr>
      </p:pic>
      <p:sp>
        <p:nvSpPr>
          <p:cNvPr id="7" name="TextBox 6"/>
          <p:cNvSpPr txBox="1"/>
          <p:nvPr/>
        </p:nvSpPr>
        <p:spPr>
          <a:xfrm>
            <a:off x="76200" y="4572000"/>
            <a:ext cx="4770024" cy="2062103"/>
          </a:xfrm>
          <a:prstGeom prst="rect">
            <a:avLst/>
          </a:prstGeom>
          <a:noFill/>
        </p:spPr>
        <p:txBody>
          <a:bodyPr wrap="none" rtlCol="0">
            <a:spAutoFit/>
          </a:bodyPr>
          <a:lstStyle/>
          <a:p>
            <a:r>
              <a:rPr lang="en-US" sz="3200" b="1" dirty="0" smtClean="0"/>
              <a:t>1. Traditional </a:t>
            </a:r>
            <a:r>
              <a:rPr lang="en-US" sz="3200" b="1" dirty="0"/>
              <a:t>A</a:t>
            </a:r>
            <a:r>
              <a:rPr lang="en-US" sz="3200" b="1" dirty="0" smtClean="0"/>
              <a:t>frican comb</a:t>
            </a:r>
          </a:p>
          <a:p>
            <a:r>
              <a:rPr lang="en-US" sz="3200" b="1" dirty="0" smtClean="0"/>
              <a:t>2. Industrial “hot” comb</a:t>
            </a:r>
          </a:p>
          <a:p>
            <a:r>
              <a:rPr lang="en-US" sz="3200" b="1" dirty="0" smtClean="0"/>
              <a:t>3. </a:t>
            </a:r>
            <a:r>
              <a:rPr lang="en-US" sz="3200" b="1" dirty="0" err="1" smtClean="0"/>
              <a:t>PanAfrican</a:t>
            </a:r>
            <a:r>
              <a:rPr lang="en-US" sz="3200" b="1" dirty="0" smtClean="0"/>
              <a:t> comb</a:t>
            </a:r>
          </a:p>
          <a:p>
            <a:r>
              <a:rPr lang="en-US" sz="3200" b="1" dirty="0" smtClean="0"/>
              <a:t>4. Global comb</a:t>
            </a:r>
            <a:endParaRPr lang="en-US" sz="3200" b="1" dirty="0"/>
          </a:p>
        </p:txBody>
      </p:sp>
      <p:sp>
        <p:nvSpPr>
          <p:cNvPr id="8" name="TextBox 7"/>
          <p:cNvSpPr txBox="1"/>
          <p:nvPr/>
        </p:nvSpPr>
        <p:spPr>
          <a:xfrm>
            <a:off x="381000" y="1066800"/>
            <a:ext cx="463588" cy="523220"/>
          </a:xfrm>
          <a:prstGeom prst="rect">
            <a:avLst/>
          </a:prstGeom>
          <a:noFill/>
        </p:spPr>
        <p:txBody>
          <a:bodyPr wrap="none" rtlCol="0">
            <a:spAutoFit/>
          </a:bodyPr>
          <a:lstStyle/>
          <a:p>
            <a:r>
              <a:rPr lang="en-US" sz="2800" b="1" dirty="0" smtClean="0"/>
              <a:t>1.</a:t>
            </a:r>
            <a:endParaRPr lang="en-US" sz="2800" b="1" dirty="0"/>
          </a:p>
        </p:txBody>
      </p:sp>
      <p:sp>
        <p:nvSpPr>
          <p:cNvPr id="9" name="TextBox 8"/>
          <p:cNvSpPr txBox="1"/>
          <p:nvPr/>
        </p:nvSpPr>
        <p:spPr>
          <a:xfrm>
            <a:off x="3962400" y="304800"/>
            <a:ext cx="463588" cy="523220"/>
          </a:xfrm>
          <a:prstGeom prst="rect">
            <a:avLst/>
          </a:prstGeom>
          <a:noFill/>
        </p:spPr>
        <p:txBody>
          <a:bodyPr wrap="none" rtlCol="0">
            <a:spAutoFit/>
          </a:bodyPr>
          <a:lstStyle/>
          <a:p>
            <a:r>
              <a:rPr lang="en-US" sz="2800" b="1" dirty="0" smtClean="0"/>
              <a:t>2.</a:t>
            </a:r>
            <a:endParaRPr lang="en-US" sz="2800" b="1" dirty="0"/>
          </a:p>
        </p:txBody>
      </p:sp>
      <p:sp>
        <p:nvSpPr>
          <p:cNvPr id="10" name="TextBox 9"/>
          <p:cNvSpPr txBox="1"/>
          <p:nvPr/>
        </p:nvSpPr>
        <p:spPr>
          <a:xfrm>
            <a:off x="8305800" y="304800"/>
            <a:ext cx="463588" cy="523220"/>
          </a:xfrm>
          <a:prstGeom prst="rect">
            <a:avLst/>
          </a:prstGeom>
          <a:noFill/>
        </p:spPr>
        <p:txBody>
          <a:bodyPr wrap="none" rtlCol="0">
            <a:spAutoFit/>
          </a:bodyPr>
          <a:lstStyle/>
          <a:p>
            <a:r>
              <a:rPr lang="en-US" sz="2800" b="1" dirty="0" smtClean="0"/>
              <a:t>3.</a:t>
            </a:r>
            <a:endParaRPr lang="en-US" sz="2800" b="1" dirty="0"/>
          </a:p>
        </p:txBody>
      </p:sp>
      <p:sp>
        <p:nvSpPr>
          <p:cNvPr id="11" name="TextBox 10"/>
          <p:cNvSpPr txBox="1"/>
          <p:nvPr/>
        </p:nvSpPr>
        <p:spPr>
          <a:xfrm>
            <a:off x="8153400" y="6172200"/>
            <a:ext cx="463588" cy="523220"/>
          </a:xfrm>
          <a:prstGeom prst="rect">
            <a:avLst/>
          </a:prstGeom>
          <a:noFill/>
        </p:spPr>
        <p:txBody>
          <a:bodyPr wrap="none" rtlCol="0">
            <a:spAutoFit/>
          </a:bodyPr>
          <a:lstStyle/>
          <a:p>
            <a:r>
              <a:rPr lang="en-US" sz="2800" b="1" dirty="0" smtClean="0"/>
              <a:t>4.</a:t>
            </a:r>
            <a:endParaRPr lang="en-US" sz="2800" b="1" dirty="0"/>
          </a:p>
        </p:txBody>
      </p:sp>
      <p:pic>
        <p:nvPicPr>
          <p:cNvPr id="13321" name="Picture 9"/>
          <p:cNvPicPr>
            <a:picLocks noChangeAspect="1" noChangeArrowheads="1"/>
          </p:cNvPicPr>
          <p:nvPr/>
        </p:nvPicPr>
        <p:blipFill>
          <a:blip r:embed="rId6" cstate="print"/>
          <a:srcRect/>
          <a:stretch>
            <a:fillRect/>
          </a:stretch>
        </p:blipFill>
        <p:spPr bwMode="auto">
          <a:xfrm>
            <a:off x="2514600" y="2000250"/>
            <a:ext cx="1952625" cy="234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438400" y="228600"/>
            <a:ext cx="4305300" cy="344424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6858000" y="76200"/>
            <a:ext cx="2162175" cy="211455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6008687" y="4114800"/>
            <a:ext cx="2601913" cy="251460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152400" y="4286250"/>
            <a:ext cx="2723284" cy="2114550"/>
          </a:xfrm>
          <a:prstGeom prst="rect">
            <a:avLst/>
          </a:prstGeom>
          <a:noFill/>
          <a:ln w="9525">
            <a:noFill/>
            <a:miter lim="800000"/>
            <a:headEnd/>
            <a:tailEnd/>
          </a:ln>
        </p:spPr>
      </p:pic>
      <p:pic>
        <p:nvPicPr>
          <p:cNvPr id="14342" name="Picture 6"/>
          <p:cNvPicPr>
            <a:picLocks noChangeAspect="1" noChangeArrowheads="1"/>
          </p:cNvPicPr>
          <p:nvPr/>
        </p:nvPicPr>
        <p:blipFill>
          <a:blip r:embed="rId6" cstate="print"/>
          <a:srcRect/>
          <a:stretch>
            <a:fillRect/>
          </a:stretch>
        </p:blipFill>
        <p:spPr bwMode="auto">
          <a:xfrm>
            <a:off x="3124200" y="4133850"/>
            <a:ext cx="2551756" cy="2495550"/>
          </a:xfrm>
          <a:prstGeom prst="rect">
            <a:avLst/>
          </a:prstGeom>
          <a:noFill/>
          <a:ln w="9525">
            <a:noFill/>
            <a:miter lim="800000"/>
            <a:headEnd/>
            <a:tailEnd/>
          </a:ln>
        </p:spPr>
      </p:pic>
      <p:pic>
        <p:nvPicPr>
          <p:cNvPr id="14343" name="Picture 7"/>
          <p:cNvPicPr>
            <a:picLocks noChangeAspect="1" noChangeArrowheads="1"/>
          </p:cNvPicPr>
          <p:nvPr/>
        </p:nvPicPr>
        <p:blipFill>
          <a:blip r:embed="rId7" cstate="print"/>
          <a:srcRect l="17778" r="18222"/>
          <a:stretch>
            <a:fillRect/>
          </a:stretch>
        </p:blipFill>
        <p:spPr bwMode="auto">
          <a:xfrm>
            <a:off x="118872" y="228600"/>
            <a:ext cx="2243328" cy="3505200"/>
          </a:xfrm>
          <a:prstGeom prst="rect">
            <a:avLst/>
          </a:prstGeom>
          <a:noFill/>
          <a:ln w="9525">
            <a:noFill/>
            <a:miter lim="800000"/>
            <a:headEnd/>
            <a:tailEnd/>
          </a:ln>
        </p:spPr>
      </p:pic>
      <p:pic>
        <p:nvPicPr>
          <p:cNvPr id="14344" name="Picture 8"/>
          <p:cNvPicPr>
            <a:picLocks noChangeAspect="1" noChangeArrowheads="1"/>
          </p:cNvPicPr>
          <p:nvPr/>
        </p:nvPicPr>
        <p:blipFill>
          <a:blip r:embed="rId8" cstate="print"/>
          <a:srcRect/>
          <a:stretch>
            <a:fillRect/>
          </a:stretch>
        </p:blipFill>
        <p:spPr bwMode="auto">
          <a:xfrm>
            <a:off x="6853237" y="2331586"/>
            <a:ext cx="2138363" cy="1630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b="9330"/>
          <a:stretch>
            <a:fillRect/>
          </a:stretch>
        </p:blipFill>
        <p:spPr bwMode="auto">
          <a:xfrm>
            <a:off x="304800" y="3276600"/>
            <a:ext cx="5391150" cy="34290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b="4878"/>
          <a:stretch>
            <a:fillRect/>
          </a:stretch>
        </p:blipFill>
        <p:spPr bwMode="auto">
          <a:xfrm>
            <a:off x="5867400" y="76200"/>
            <a:ext cx="2307101" cy="29718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t="7740"/>
          <a:stretch>
            <a:fillRect/>
          </a:stretch>
        </p:blipFill>
        <p:spPr bwMode="auto">
          <a:xfrm>
            <a:off x="3352800" y="170705"/>
            <a:ext cx="2133600" cy="289278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152400" y="118857"/>
            <a:ext cx="2590800" cy="2987478"/>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b="11408"/>
          <a:stretch>
            <a:fillRect/>
          </a:stretch>
        </p:blipFill>
        <p:spPr bwMode="auto">
          <a:xfrm>
            <a:off x="6172200" y="3231213"/>
            <a:ext cx="2667000" cy="355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81000" y="76200"/>
            <a:ext cx="3733800" cy="4060507"/>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328372" y="304800"/>
            <a:ext cx="4520353" cy="2895600"/>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4238624" y="3352800"/>
            <a:ext cx="4752976" cy="3162889"/>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381000" y="4191000"/>
            <a:ext cx="3810000"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256937"/>
            <a:ext cx="5383525" cy="6524863"/>
          </a:xfrm>
          <a:prstGeom prst="rect">
            <a:avLst/>
          </a:prstGeom>
          <a:noFill/>
        </p:spPr>
        <p:txBody>
          <a:bodyPr wrap="none" rtlCol="0">
            <a:spAutoFit/>
          </a:bodyPr>
          <a:lstStyle/>
          <a:p>
            <a:r>
              <a:rPr lang="en-US" sz="4000" b="1" dirty="0" smtClean="0"/>
              <a:t>Lecture 2:  Methodology</a:t>
            </a:r>
          </a:p>
          <a:p>
            <a:endParaRPr lang="en-US" sz="4000" b="1" dirty="0" smtClean="0"/>
          </a:p>
          <a:p>
            <a:r>
              <a:rPr lang="en-US" sz="4000" b="1" i="1" dirty="0" smtClean="0"/>
              <a:t>The D-7 Method</a:t>
            </a:r>
          </a:p>
          <a:p>
            <a:r>
              <a:rPr lang="en-US" sz="4000" b="1" dirty="0" smtClean="0"/>
              <a:t>D1: Definition</a:t>
            </a:r>
          </a:p>
          <a:p>
            <a:r>
              <a:rPr lang="en-US" sz="4000" b="1" dirty="0" smtClean="0"/>
              <a:t>D2: Data</a:t>
            </a:r>
          </a:p>
          <a:p>
            <a:r>
              <a:rPr lang="en-US" sz="4000" b="1" dirty="0" smtClean="0"/>
              <a:t>D3: Digitization</a:t>
            </a:r>
          </a:p>
          <a:p>
            <a:r>
              <a:rPr lang="en-US" sz="4000" b="1" dirty="0" smtClean="0"/>
              <a:t>D4: Discovery</a:t>
            </a:r>
          </a:p>
          <a:p>
            <a:r>
              <a:rPr lang="en-US" sz="4000" b="1" dirty="0" smtClean="0"/>
              <a:t>D5: Design</a:t>
            </a:r>
          </a:p>
          <a:p>
            <a:r>
              <a:rPr lang="en-US" sz="4000" b="1" dirty="0" smtClean="0"/>
              <a:t>D6: Dissemination</a:t>
            </a:r>
          </a:p>
          <a:p>
            <a:r>
              <a:rPr lang="en-US" sz="4000" b="1" dirty="0" smtClean="0"/>
              <a:t>D7: Difference</a:t>
            </a:r>
          </a:p>
          <a:p>
            <a:endParaRPr lang="en-US" dirty="0"/>
          </a:p>
        </p:txBody>
      </p:sp>
      <p:pic>
        <p:nvPicPr>
          <p:cNvPr id="13315" name="Picture 3"/>
          <p:cNvPicPr>
            <a:picLocks noChangeAspect="1" noChangeArrowheads="1"/>
          </p:cNvPicPr>
          <p:nvPr/>
        </p:nvPicPr>
        <p:blipFill>
          <a:blip r:embed="rId2" cstate="print"/>
          <a:srcRect r="53334"/>
          <a:stretch>
            <a:fillRect/>
          </a:stretch>
        </p:blipFill>
        <p:spPr bwMode="auto">
          <a:xfrm>
            <a:off x="-20320" y="-533400"/>
            <a:ext cx="3449320" cy="7391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8599" y="171637"/>
            <a:ext cx="2209801" cy="2723963"/>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743200" y="152400"/>
            <a:ext cx="1828800" cy="2743200"/>
          </a:xfrm>
          <a:prstGeom prst="rect">
            <a:avLst/>
          </a:prstGeom>
          <a:noFill/>
          <a:ln w="9525">
            <a:noFill/>
            <a:miter lim="800000"/>
            <a:headEnd/>
            <a:tailEnd/>
          </a:ln>
        </p:spPr>
      </p:pic>
      <p:pic>
        <p:nvPicPr>
          <p:cNvPr id="4100" name="Picture 4" descr="C:\Users\mcworter\Pictures\Toolbox\2011-10-19\Scan10031.JPG"/>
          <p:cNvPicPr>
            <a:picLocks noChangeAspect="1" noChangeArrowheads="1"/>
          </p:cNvPicPr>
          <p:nvPr/>
        </p:nvPicPr>
        <p:blipFill>
          <a:blip r:embed="rId4" cstate="print"/>
          <a:srcRect/>
          <a:stretch>
            <a:fillRect/>
          </a:stretch>
        </p:blipFill>
        <p:spPr bwMode="auto">
          <a:xfrm>
            <a:off x="7010400" y="83903"/>
            <a:ext cx="1812925" cy="2825471"/>
          </a:xfrm>
          <a:prstGeom prst="rect">
            <a:avLst/>
          </a:prstGeom>
          <a:noFill/>
        </p:spPr>
      </p:pic>
      <p:pic>
        <p:nvPicPr>
          <p:cNvPr id="4101" name="Picture 5" descr="C:\Users\mcworter\Pictures\Toolbox\2011-10-19\Scan10032.JPG"/>
          <p:cNvPicPr>
            <a:picLocks noChangeAspect="1" noChangeArrowheads="1"/>
          </p:cNvPicPr>
          <p:nvPr/>
        </p:nvPicPr>
        <p:blipFill>
          <a:blip r:embed="rId5" cstate="print"/>
          <a:srcRect/>
          <a:stretch>
            <a:fillRect/>
          </a:stretch>
        </p:blipFill>
        <p:spPr bwMode="auto">
          <a:xfrm>
            <a:off x="4876800" y="76201"/>
            <a:ext cx="1828800" cy="2815428"/>
          </a:xfrm>
          <a:prstGeom prst="rect">
            <a:avLst/>
          </a:prstGeom>
          <a:noFill/>
        </p:spPr>
      </p:pic>
      <p:pic>
        <p:nvPicPr>
          <p:cNvPr id="8194" name="Picture 2"/>
          <p:cNvPicPr>
            <a:picLocks noChangeAspect="1" noChangeArrowheads="1"/>
          </p:cNvPicPr>
          <p:nvPr/>
        </p:nvPicPr>
        <p:blipFill>
          <a:blip r:embed="rId6" cstate="print"/>
          <a:srcRect/>
          <a:stretch>
            <a:fillRect/>
          </a:stretch>
        </p:blipFill>
        <p:spPr bwMode="auto">
          <a:xfrm>
            <a:off x="152400" y="3098053"/>
            <a:ext cx="1981200" cy="3340847"/>
          </a:xfrm>
          <a:prstGeom prst="rect">
            <a:avLst/>
          </a:prstGeom>
          <a:noFill/>
          <a:ln w="9525">
            <a:noFill/>
            <a:miter lim="800000"/>
            <a:headEnd/>
            <a:tailEnd/>
          </a:ln>
        </p:spPr>
      </p:pic>
      <p:pic>
        <p:nvPicPr>
          <p:cNvPr id="8195" name="Picture 3"/>
          <p:cNvPicPr>
            <a:picLocks noChangeAspect="1" noChangeArrowheads="1"/>
          </p:cNvPicPr>
          <p:nvPr/>
        </p:nvPicPr>
        <p:blipFill>
          <a:blip r:embed="rId7" cstate="print"/>
          <a:srcRect/>
          <a:stretch>
            <a:fillRect/>
          </a:stretch>
        </p:blipFill>
        <p:spPr bwMode="auto">
          <a:xfrm>
            <a:off x="2286000" y="3060700"/>
            <a:ext cx="2133600" cy="3311525"/>
          </a:xfrm>
          <a:prstGeom prst="rect">
            <a:avLst/>
          </a:prstGeom>
          <a:noFill/>
          <a:ln w="9525">
            <a:noFill/>
            <a:miter lim="800000"/>
            <a:headEnd/>
            <a:tailEnd/>
          </a:ln>
        </p:spPr>
      </p:pic>
      <p:pic>
        <p:nvPicPr>
          <p:cNvPr id="8196" name="Picture 4"/>
          <p:cNvPicPr>
            <a:picLocks noChangeAspect="1" noChangeArrowheads="1"/>
          </p:cNvPicPr>
          <p:nvPr/>
        </p:nvPicPr>
        <p:blipFill>
          <a:blip r:embed="rId8" cstate="print"/>
          <a:srcRect/>
          <a:stretch>
            <a:fillRect/>
          </a:stretch>
        </p:blipFill>
        <p:spPr bwMode="auto">
          <a:xfrm>
            <a:off x="4495800" y="3200400"/>
            <a:ext cx="4567735" cy="300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56822" t="4992" r="1495" b="64060"/>
          <a:stretch>
            <a:fillRect/>
          </a:stretch>
        </p:blipFill>
        <p:spPr bwMode="auto">
          <a:xfrm>
            <a:off x="304800" y="1905000"/>
            <a:ext cx="8496300" cy="4724400"/>
          </a:xfrm>
          <a:prstGeom prst="rect">
            <a:avLst/>
          </a:prstGeom>
          <a:noFill/>
          <a:ln w="9525">
            <a:noFill/>
            <a:miter lim="800000"/>
            <a:headEnd/>
            <a:tailEnd/>
          </a:ln>
        </p:spPr>
      </p:pic>
      <p:sp>
        <p:nvSpPr>
          <p:cNvPr id="3" name="TextBox 2"/>
          <p:cNvSpPr txBox="1"/>
          <p:nvPr/>
        </p:nvSpPr>
        <p:spPr>
          <a:xfrm>
            <a:off x="497236" y="228600"/>
            <a:ext cx="8341964" cy="1754326"/>
          </a:xfrm>
          <a:prstGeom prst="rect">
            <a:avLst/>
          </a:prstGeom>
          <a:noFill/>
        </p:spPr>
        <p:txBody>
          <a:bodyPr wrap="none" rtlCol="0">
            <a:spAutoFit/>
          </a:bodyPr>
          <a:lstStyle/>
          <a:p>
            <a:r>
              <a:rPr lang="en-US" sz="3600" b="1" dirty="0" smtClean="0"/>
              <a:t>There is some evidence that direct African </a:t>
            </a:r>
          </a:p>
          <a:p>
            <a:r>
              <a:rPr lang="en-US" sz="3600" b="1" dirty="0" smtClean="0"/>
              <a:t>name identity never was completely</a:t>
            </a:r>
          </a:p>
          <a:p>
            <a:r>
              <a:rPr lang="en-US" sz="3600" b="1" dirty="0" smtClean="0"/>
              <a:t>eliminated.</a:t>
            </a:r>
            <a:endParaRPr lang="en-US" sz="36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5625" t="12955" r="5182" b="65162"/>
          <a:stretch>
            <a:fillRect/>
          </a:stretch>
        </p:blipFill>
        <p:spPr bwMode="auto">
          <a:xfrm>
            <a:off x="152400" y="762000"/>
            <a:ext cx="8848493" cy="2895600"/>
          </a:xfrm>
          <a:prstGeom prst="rect">
            <a:avLst/>
          </a:prstGeom>
          <a:noFill/>
          <a:ln w="9525">
            <a:noFill/>
            <a:miter lim="800000"/>
            <a:headEnd/>
            <a:tailEnd/>
          </a:ln>
        </p:spPr>
      </p:pic>
      <p:sp>
        <p:nvSpPr>
          <p:cNvPr id="3" name="TextBox 2"/>
          <p:cNvSpPr txBox="1"/>
          <p:nvPr/>
        </p:nvSpPr>
        <p:spPr>
          <a:xfrm>
            <a:off x="141863" y="228600"/>
            <a:ext cx="8903015" cy="584775"/>
          </a:xfrm>
          <a:prstGeom prst="rect">
            <a:avLst/>
          </a:prstGeom>
          <a:noFill/>
        </p:spPr>
        <p:txBody>
          <a:bodyPr wrap="none" rtlCol="0">
            <a:spAutoFit/>
          </a:bodyPr>
          <a:lstStyle/>
          <a:p>
            <a:pPr algn="ctr"/>
            <a:r>
              <a:rPr lang="en-US" sz="3000" b="1" dirty="0" smtClean="0"/>
              <a:t>From Negro to African American (Names = Nationality</a:t>
            </a:r>
            <a:r>
              <a:rPr lang="en-US" sz="3200" b="1" dirty="0" smtClean="0"/>
              <a:t>)</a:t>
            </a:r>
            <a:endParaRPr lang="en-US" sz="3200" b="1" dirty="0"/>
          </a:p>
        </p:txBody>
      </p:sp>
      <p:pic>
        <p:nvPicPr>
          <p:cNvPr id="12291" name="Picture 3"/>
          <p:cNvPicPr>
            <a:picLocks noChangeAspect="1" noChangeArrowheads="1"/>
          </p:cNvPicPr>
          <p:nvPr/>
        </p:nvPicPr>
        <p:blipFill>
          <a:blip r:embed="rId3" cstate="print"/>
          <a:srcRect l="7072" t="17877" r="7072" b="54562"/>
          <a:stretch>
            <a:fillRect/>
          </a:stretch>
        </p:blipFill>
        <p:spPr bwMode="auto">
          <a:xfrm>
            <a:off x="1219199" y="3733800"/>
            <a:ext cx="6907427"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7414979" cy="6247864"/>
          </a:xfrm>
          <a:prstGeom prst="rect">
            <a:avLst/>
          </a:prstGeom>
          <a:noFill/>
        </p:spPr>
        <p:txBody>
          <a:bodyPr wrap="none" rtlCol="0">
            <a:spAutoFit/>
          </a:bodyPr>
          <a:lstStyle/>
          <a:p>
            <a:r>
              <a:rPr lang="en-US" sz="4000" b="1" dirty="0" smtClean="0"/>
              <a:t>Malcolm’s names define a pattern</a:t>
            </a:r>
          </a:p>
          <a:p>
            <a:endParaRPr lang="en-US" sz="4000" b="1" dirty="0" smtClean="0"/>
          </a:p>
          <a:p>
            <a:pPr marL="742950" indent="-742950">
              <a:buAutoNum type="arabicPeriod"/>
            </a:pPr>
            <a:r>
              <a:rPr lang="en-US" sz="4000" b="1" dirty="0" smtClean="0"/>
              <a:t>Malcolm Little</a:t>
            </a:r>
          </a:p>
          <a:p>
            <a:pPr marL="742950" indent="-742950">
              <a:buAutoNum type="arabicPeriod"/>
            </a:pPr>
            <a:endParaRPr lang="en-US" sz="4000" b="1" dirty="0" smtClean="0"/>
          </a:p>
          <a:p>
            <a:pPr marL="742950" indent="-742950">
              <a:buAutoNum type="arabicPeriod"/>
            </a:pPr>
            <a:r>
              <a:rPr lang="en-US" sz="4000" b="1" dirty="0" smtClean="0"/>
              <a:t>Detroit Red</a:t>
            </a:r>
          </a:p>
          <a:p>
            <a:pPr marL="742950" indent="-742950">
              <a:buAutoNum type="arabicPeriod"/>
            </a:pPr>
            <a:endParaRPr lang="en-US" sz="4000" b="1" dirty="0" smtClean="0"/>
          </a:p>
          <a:p>
            <a:pPr marL="742950" indent="-742950">
              <a:buAutoNum type="arabicPeriod"/>
            </a:pPr>
            <a:r>
              <a:rPr lang="en-US" sz="4000" b="1" dirty="0" smtClean="0"/>
              <a:t>Malcolm X</a:t>
            </a:r>
          </a:p>
          <a:p>
            <a:pPr marL="742950" indent="-742950"/>
            <a:endParaRPr lang="en-US" sz="4000" b="1" dirty="0" smtClean="0"/>
          </a:p>
          <a:p>
            <a:pPr marL="742950" indent="-742950">
              <a:buAutoNum type="arabicPeriod" startAt="4"/>
            </a:pPr>
            <a:r>
              <a:rPr lang="en-US" sz="4000" b="1" dirty="0" err="1" smtClean="0"/>
              <a:t>Malik</a:t>
            </a:r>
            <a:r>
              <a:rPr lang="en-US" sz="4000" b="1" dirty="0" smtClean="0"/>
              <a:t> </a:t>
            </a:r>
            <a:r>
              <a:rPr lang="en-US" sz="4000" b="1" dirty="0" err="1" smtClean="0"/>
              <a:t>Shabazz</a:t>
            </a:r>
            <a:endParaRPr lang="en-US" sz="4000" b="1" dirty="0" smtClean="0"/>
          </a:p>
          <a:p>
            <a:pPr marL="742950" indent="-742950"/>
            <a:endParaRPr lang="en-US" sz="4000" b="1" dirty="0"/>
          </a:p>
        </p:txBody>
      </p:sp>
      <p:pic>
        <p:nvPicPr>
          <p:cNvPr id="13314" name="Picture 2"/>
          <p:cNvPicPr>
            <a:picLocks noChangeAspect="1" noChangeArrowheads="1"/>
          </p:cNvPicPr>
          <p:nvPr/>
        </p:nvPicPr>
        <p:blipFill>
          <a:blip r:embed="rId2" cstate="print"/>
          <a:srcRect/>
          <a:stretch>
            <a:fillRect/>
          </a:stretch>
        </p:blipFill>
        <p:spPr bwMode="auto">
          <a:xfrm>
            <a:off x="4724400" y="838200"/>
            <a:ext cx="1790700" cy="2543175"/>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6781800" y="914400"/>
            <a:ext cx="1819275" cy="2514600"/>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a:stretch>
            <a:fillRect/>
          </a:stretch>
        </p:blipFill>
        <p:spPr bwMode="auto">
          <a:xfrm>
            <a:off x="4234192" y="3657600"/>
            <a:ext cx="2700008" cy="2514600"/>
          </a:xfrm>
          <a:prstGeom prst="rect">
            <a:avLst/>
          </a:prstGeom>
          <a:noFill/>
          <a:ln w="9525">
            <a:noFill/>
            <a:miter lim="800000"/>
            <a:headEnd/>
            <a:tailEnd/>
          </a:ln>
        </p:spPr>
      </p:pic>
      <p:pic>
        <p:nvPicPr>
          <p:cNvPr id="13318" name="Picture 6"/>
          <p:cNvPicPr>
            <a:picLocks noChangeAspect="1" noChangeArrowheads="1"/>
          </p:cNvPicPr>
          <p:nvPr/>
        </p:nvPicPr>
        <p:blipFill>
          <a:blip r:embed="rId5" cstate="print"/>
          <a:srcRect/>
          <a:stretch>
            <a:fillRect/>
          </a:stretch>
        </p:blipFill>
        <p:spPr bwMode="auto">
          <a:xfrm>
            <a:off x="7153275" y="3581400"/>
            <a:ext cx="176212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970276" cy="1938992"/>
          </a:xfrm>
          <a:prstGeom prst="rect">
            <a:avLst/>
          </a:prstGeom>
          <a:noFill/>
        </p:spPr>
        <p:txBody>
          <a:bodyPr wrap="none" rtlCol="0">
            <a:spAutoFit/>
          </a:bodyPr>
          <a:lstStyle/>
          <a:p>
            <a:r>
              <a:rPr lang="en-US" sz="4000" b="1" dirty="0" smtClean="0"/>
              <a:t>Many African Americans change names </a:t>
            </a:r>
          </a:p>
          <a:p>
            <a:r>
              <a:rPr lang="en-US" sz="4000" b="1" dirty="0" smtClean="0"/>
              <a:t>to reconnect with past identity as protest</a:t>
            </a:r>
          </a:p>
          <a:p>
            <a:r>
              <a:rPr lang="en-US" sz="4000" b="1" dirty="0" smtClean="0"/>
              <a:t>and celebration.</a:t>
            </a:r>
            <a:endParaRPr lang="en-US" sz="4000" b="1" dirty="0"/>
          </a:p>
        </p:txBody>
      </p:sp>
      <p:sp>
        <p:nvSpPr>
          <p:cNvPr id="3" name="TextBox 2"/>
          <p:cNvSpPr txBox="1"/>
          <p:nvPr/>
        </p:nvSpPr>
        <p:spPr>
          <a:xfrm>
            <a:off x="0" y="2257485"/>
            <a:ext cx="5025415" cy="4524315"/>
          </a:xfrm>
          <a:prstGeom prst="rect">
            <a:avLst/>
          </a:prstGeom>
          <a:noFill/>
        </p:spPr>
        <p:txBody>
          <a:bodyPr wrap="none" rtlCol="0">
            <a:spAutoFit/>
          </a:bodyPr>
          <a:lstStyle/>
          <a:p>
            <a:r>
              <a:rPr lang="en-US" sz="3600" b="1" dirty="0" smtClean="0"/>
              <a:t>From </a:t>
            </a:r>
            <a:r>
              <a:rPr lang="en-US" sz="3600" b="1" dirty="0" err="1" smtClean="0"/>
              <a:t>Stokely</a:t>
            </a:r>
            <a:r>
              <a:rPr lang="en-US" sz="3600" b="1" dirty="0" smtClean="0"/>
              <a:t> Carmichael </a:t>
            </a:r>
          </a:p>
          <a:p>
            <a:r>
              <a:rPr lang="en-US" sz="3600" b="1" dirty="0" smtClean="0"/>
              <a:t>to </a:t>
            </a:r>
            <a:r>
              <a:rPr lang="en-US" sz="3600" b="1" i="1" dirty="0" err="1" smtClean="0"/>
              <a:t>Kwame</a:t>
            </a:r>
            <a:r>
              <a:rPr lang="en-US" sz="3600" b="1" i="1" dirty="0" smtClean="0"/>
              <a:t> </a:t>
            </a:r>
            <a:r>
              <a:rPr lang="en-US" sz="3600" b="1" i="1" dirty="0" err="1" smtClean="0"/>
              <a:t>Toure</a:t>
            </a:r>
            <a:endParaRPr lang="en-US" sz="3600" b="1" i="1" dirty="0" smtClean="0"/>
          </a:p>
          <a:p>
            <a:r>
              <a:rPr lang="en-US" sz="3600" b="1" dirty="0" smtClean="0"/>
              <a:t>From </a:t>
            </a:r>
            <a:r>
              <a:rPr lang="en-US" sz="3600" b="1" dirty="0" err="1" smtClean="0"/>
              <a:t>LeRoi</a:t>
            </a:r>
            <a:r>
              <a:rPr lang="en-US" sz="3600" b="1" dirty="0" smtClean="0"/>
              <a:t> Jones </a:t>
            </a:r>
          </a:p>
          <a:p>
            <a:r>
              <a:rPr lang="en-US" sz="3600" b="1" dirty="0" smtClean="0"/>
              <a:t>to </a:t>
            </a:r>
            <a:r>
              <a:rPr lang="en-US" sz="3600" b="1" i="1" dirty="0" err="1" smtClean="0"/>
              <a:t>Amiri</a:t>
            </a:r>
            <a:r>
              <a:rPr lang="en-US" sz="3600" b="1" i="1" dirty="0" smtClean="0"/>
              <a:t> Baraka</a:t>
            </a:r>
          </a:p>
          <a:p>
            <a:r>
              <a:rPr lang="en-US" sz="3600" b="1" dirty="0" smtClean="0"/>
              <a:t>From Arthur Smith </a:t>
            </a:r>
          </a:p>
          <a:p>
            <a:r>
              <a:rPr lang="en-US" sz="3600" b="1" dirty="0" smtClean="0"/>
              <a:t>to </a:t>
            </a:r>
            <a:r>
              <a:rPr lang="en-US" sz="3600" b="1" i="1" dirty="0" err="1" smtClean="0"/>
              <a:t>Molefi</a:t>
            </a:r>
            <a:r>
              <a:rPr lang="en-US" sz="3600" b="1" i="1" dirty="0" smtClean="0"/>
              <a:t> Asante</a:t>
            </a:r>
          </a:p>
          <a:p>
            <a:r>
              <a:rPr lang="en-US" sz="3600" b="1" dirty="0" smtClean="0"/>
              <a:t>From Gerald </a:t>
            </a:r>
            <a:r>
              <a:rPr lang="en-US" sz="3600" b="1" dirty="0" err="1" smtClean="0"/>
              <a:t>McWorter</a:t>
            </a:r>
            <a:r>
              <a:rPr lang="en-US" sz="3600" b="1" dirty="0" smtClean="0"/>
              <a:t> </a:t>
            </a:r>
          </a:p>
          <a:p>
            <a:r>
              <a:rPr lang="en-US" sz="3600" b="1" dirty="0" smtClean="0"/>
              <a:t>to </a:t>
            </a:r>
            <a:r>
              <a:rPr lang="en-US" sz="3600" b="1" i="1" dirty="0" smtClean="0"/>
              <a:t>Abdul </a:t>
            </a:r>
            <a:r>
              <a:rPr lang="en-US" sz="3600" b="1" i="1" dirty="0" err="1" smtClean="0"/>
              <a:t>Alkalimat</a:t>
            </a:r>
            <a:endParaRPr lang="en-US" sz="3600" b="1" i="1" dirty="0"/>
          </a:p>
        </p:txBody>
      </p:sp>
      <p:pic>
        <p:nvPicPr>
          <p:cNvPr id="14338" name="Picture 2"/>
          <p:cNvPicPr>
            <a:picLocks noChangeAspect="1" noChangeArrowheads="1"/>
          </p:cNvPicPr>
          <p:nvPr/>
        </p:nvPicPr>
        <p:blipFill>
          <a:blip r:embed="rId2" cstate="print"/>
          <a:srcRect/>
          <a:stretch>
            <a:fillRect/>
          </a:stretch>
        </p:blipFill>
        <p:spPr bwMode="auto">
          <a:xfrm>
            <a:off x="7186449" y="1828800"/>
            <a:ext cx="1576551" cy="1905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7239000" y="3962400"/>
            <a:ext cx="1524000" cy="228600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5486400" y="1828800"/>
            <a:ext cx="1238250" cy="2229747"/>
          </a:xfrm>
          <a:prstGeom prst="rect">
            <a:avLst/>
          </a:prstGeom>
          <a:noFill/>
          <a:ln w="9525">
            <a:noFill/>
            <a:miter lim="800000"/>
            <a:headEnd/>
            <a:tailEnd/>
          </a:ln>
        </p:spPr>
      </p:pic>
      <p:pic>
        <p:nvPicPr>
          <p:cNvPr id="14342" name="Picture 6"/>
          <p:cNvPicPr>
            <a:picLocks noChangeAspect="1" noChangeArrowheads="1"/>
          </p:cNvPicPr>
          <p:nvPr/>
        </p:nvPicPr>
        <p:blipFill>
          <a:blip r:embed="rId5" cstate="print"/>
          <a:srcRect/>
          <a:stretch>
            <a:fillRect/>
          </a:stretch>
        </p:blipFill>
        <p:spPr bwMode="auto">
          <a:xfrm>
            <a:off x="4539449" y="4114800"/>
            <a:ext cx="2470951"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2621"/>
            <a:ext cx="8229600" cy="5262979"/>
          </a:xfrm>
          <a:prstGeom prst="rect">
            <a:avLst/>
          </a:prstGeom>
        </p:spPr>
        <p:txBody>
          <a:bodyPr wrap="square">
            <a:spAutoFit/>
          </a:bodyPr>
          <a:lstStyle/>
          <a:p>
            <a:r>
              <a:rPr lang="en-US" sz="2800" b="1" dirty="0" smtClean="0"/>
              <a:t>Are you not paying attention, people with their hat on backwards, pants down around the crack. Isn't that a sign of something, or are you waiting for Jesus to pull his pants up (laughter and clapping ). Isn't it a sign of something when she's got her dress all the way up to the crack...and got all kinds of needles and things going through her body. What part of Africa did this come from? (laughter). We are not Africans. Those people are not Africans, they don't know a damned thing about Africa. With names like </a:t>
            </a:r>
            <a:r>
              <a:rPr lang="en-US" sz="2800" b="1" dirty="0" err="1" smtClean="0"/>
              <a:t>Shaniqua</a:t>
            </a:r>
            <a:r>
              <a:rPr lang="en-US" sz="2800" b="1" dirty="0" smtClean="0"/>
              <a:t>, </a:t>
            </a:r>
            <a:r>
              <a:rPr lang="en-US" sz="2800" b="1" dirty="0" err="1" smtClean="0"/>
              <a:t>Shaligua</a:t>
            </a:r>
            <a:r>
              <a:rPr lang="en-US" sz="2800" b="1" dirty="0" smtClean="0"/>
              <a:t>, Mohammed and all that crap and all of them are in jail.  (2004)</a:t>
            </a:r>
            <a:endParaRPr lang="en-US" sz="2800" b="1" dirty="0"/>
          </a:p>
        </p:txBody>
      </p:sp>
      <p:sp>
        <p:nvSpPr>
          <p:cNvPr id="3" name="TextBox 2"/>
          <p:cNvSpPr txBox="1"/>
          <p:nvPr/>
        </p:nvSpPr>
        <p:spPr>
          <a:xfrm>
            <a:off x="228600" y="304800"/>
            <a:ext cx="8557727" cy="1077218"/>
          </a:xfrm>
          <a:prstGeom prst="rect">
            <a:avLst/>
          </a:prstGeom>
          <a:noFill/>
        </p:spPr>
        <p:txBody>
          <a:bodyPr wrap="none" rtlCol="0">
            <a:spAutoFit/>
          </a:bodyPr>
          <a:lstStyle/>
          <a:p>
            <a:r>
              <a:rPr lang="en-US" sz="3200" b="1" dirty="0" smtClean="0"/>
              <a:t>Bill Cosby created a controversy by rejecting the </a:t>
            </a:r>
          </a:p>
          <a:p>
            <a:r>
              <a:rPr lang="en-US" sz="3200" b="1" dirty="0" smtClean="0"/>
              <a:t>improvisational naming practices of many Blacks.</a:t>
            </a:r>
            <a:endParaRPr lang="en-US" sz="32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cworter\Pictures\Toolbox\2011-10-19\Scan10028.JPG"/>
          <p:cNvPicPr>
            <a:picLocks noChangeAspect="1" noChangeArrowheads="1"/>
          </p:cNvPicPr>
          <p:nvPr/>
        </p:nvPicPr>
        <p:blipFill>
          <a:blip r:embed="rId2" cstate="print"/>
          <a:srcRect/>
          <a:stretch>
            <a:fillRect/>
          </a:stretch>
        </p:blipFill>
        <p:spPr bwMode="auto">
          <a:xfrm>
            <a:off x="228600" y="304800"/>
            <a:ext cx="1905000" cy="3213546"/>
          </a:xfrm>
          <a:prstGeom prst="rect">
            <a:avLst/>
          </a:prstGeom>
          <a:noFill/>
        </p:spPr>
      </p:pic>
      <p:pic>
        <p:nvPicPr>
          <p:cNvPr id="3075" name="Picture 3" descr="C:\Users\mcworter\Pictures\Toolbox\2011-10-19\Scan10029.JPG"/>
          <p:cNvPicPr>
            <a:picLocks noChangeAspect="1" noChangeArrowheads="1"/>
          </p:cNvPicPr>
          <p:nvPr/>
        </p:nvPicPr>
        <p:blipFill>
          <a:blip r:embed="rId3" cstate="print"/>
          <a:srcRect/>
          <a:stretch>
            <a:fillRect/>
          </a:stretch>
        </p:blipFill>
        <p:spPr bwMode="auto">
          <a:xfrm>
            <a:off x="2438400" y="381000"/>
            <a:ext cx="1981200" cy="3037018"/>
          </a:xfrm>
          <a:prstGeom prst="rect">
            <a:avLst/>
          </a:prstGeom>
          <a:noFill/>
        </p:spPr>
      </p:pic>
      <p:pic>
        <p:nvPicPr>
          <p:cNvPr id="3076" name="Picture 4" descr="C:\Users\mcworter\Pictures\Toolbox\2011-10-19\Scan10030.JPG"/>
          <p:cNvPicPr>
            <a:picLocks noChangeAspect="1" noChangeArrowheads="1"/>
          </p:cNvPicPr>
          <p:nvPr/>
        </p:nvPicPr>
        <p:blipFill>
          <a:blip r:embed="rId4" cstate="print"/>
          <a:srcRect/>
          <a:stretch>
            <a:fillRect/>
          </a:stretch>
        </p:blipFill>
        <p:spPr bwMode="auto">
          <a:xfrm>
            <a:off x="6934200" y="418811"/>
            <a:ext cx="1905000" cy="2857789"/>
          </a:xfrm>
          <a:prstGeom prst="rect">
            <a:avLst/>
          </a:prstGeom>
          <a:noFill/>
        </p:spPr>
      </p:pic>
      <p:pic>
        <p:nvPicPr>
          <p:cNvPr id="3077" name="Picture 5"/>
          <p:cNvPicPr>
            <a:picLocks noChangeAspect="1" noChangeArrowheads="1"/>
          </p:cNvPicPr>
          <p:nvPr/>
        </p:nvPicPr>
        <p:blipFill>
          <a:blip r:embed="rId5" cstate="print"/>
          <a:srcRect/>
          <a:stretch>
            <a:fillRect/>
          </a:stretch>
        </p:blipFill>
        <p:spPr bwMode="auto">
          <a:xfrm>
            <a:off x="4648200" y="381000"/>
            <a:ext cx="1990725" cy="2937664"/>
          </a:xfrm>
          <a:prstGeom prst="rect">
            <a:avLst/>
          </a:prstGeom>
          <a:noFill/>
          <a:ln w="9525">
            <a:noFill/>
            <a:miter lim="800000"/>
            <a:headEnd/>
            <a:tailEnd/>
          </a:ln>
        </p:spPr>
      </p:pic>
      <p:pic>
        <p:nvPicPr>
          <p:cNvPr id="9218" name="Picture 2"/>
          <p:cNvPicPr>
            <a:picLocks noChangeAspect="1" noChangeArrowheads="1"/>
          </p:cNvPicPr>
          <p:nvPr/>
        </p:nvPicPr>
        <p:blipFill>
          <a:blip r:embed="rId6" cstate="print"/>
          <a:srcRect l="14444" r="18000"/>
          <a:stretch>
            <a:fillRect/>
          </a:stretch>
        </p:blipFill>
        <p:spPr bwMode="auto">
          <a:xfrm>
            <a:off x="585216" y="3810000"/>
            <a:ext cx="1853184" cy="2743200"/>
          </a:xfrm>
          <a:prstGeom prst="rect">
            <a:avLst/>
          </a:prstGeom>
          <a:noFill/>
          <a:ln w="9525">
            <a:noFill/>
            <a:miter lim="800000"/>
            <a:headEnd/>
            <a:tailEnd/>
          </a:ln>
        </p:spPr>
      </p:pic>
      <p:pic>
        <p:nvPicPr>
          <p:cNvPr id="9219" name="Picture 3"/>
          <p:cNvPicPr>
            <a:picLocks noChangeAspect="1" noChangeArrowheads="1"/>
          </p:cNvPicPr>
          <p:nvPr/>
        </p:nvPicPr>
        <p:blipFill>
          <a:blip r:embed="rId7" cstate="print"/>
          <a:srcRect/>
          <a:stretch>
            <a:fillRect/>
          </a:stretch>
        </p:blipFill>
        <p:spPr bwMode="auto">
          <a:xfrm>
            <a:off x="2819400" y="3733800"/>
            <a:ext cx="3505200" cy="2921000"/>
          </a:xfrm>
          <a:prstGeom prst="rect">
            <a:avLst/>
          </a:prstGeom>
          <a:noFill/>
          <a:ln w="9525">
            <a:noFill/>
            <a:miter lim="800000"/>
            <a:headEnd/>
            <a:tailEnd/>
          </a:ln>
        </p:spPr>
      </p:pic>
      <p:pic>
        <p:nvPicPr>
          <p:cNvPr id="9220" name="Picture 4"/>
          <p:cNvPicPr>
            <a:picLocks noChangeAspect="1" noChangeArrowheads="1"/>
          </p:cNvPicPr>
          <p:nvPr/>
        </p:nvPicPr>
        <p:blipFill>
          <a:blip r:embed="rId8" cstate="print"/>
          <a:srcRect/>
          <a:stretch>
            <a:fillRect/>
          </a:stretch>
        </p:blipFill>
        <p:spPr bwMode="auto">
          <a:xfrm>
            <a:off x="6781800" y="3657600"/>
            <a:ext cx="1752600" cy="284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971800"/>
            <a:ext cx="2743200" cy="954107"/>
          </a:xfrm>
          <a:prstGeom prst="rect">
            <a:avLst/>
          </a:prstGeom>
          <a:noFill/>
        </p:spPr>
        <p:txBody>
          <a:bodyPr wrap="square" rtlCol="0">
            <a:spAutoFit/>
          </a:bodyPr>
          <a:lstStyle/>
          <a:p>
            <a:pPr algn="r"/>
            <a:r>
              <a:rPr lang="en-US" sz="2800" b="1" dirty="0" smtClean="0"/>
              <a:t>Lorenzo Turner (1890 – 1972)</a:t>
            </a:r>
            <a:endParaRPr lang="en-US" sz="2800" b="1" dirty="0"/>
          </a:p>
        </p:txBody>
      </p:sp>
      <p:pic>
        <p:nvPicPr>
          <p:cNvPr id="15362" name="Picture 2"/>
          <p:cNvPicPr>
            <a:picLocks noChangeAspect="1" noChangeArrowheads="1"/>
          </p:cNvPicPr>
          <p:nvPr/>
        </p:nvPicPr>
        <p:blipFill rotWithShape="1">
          <a:blip r:embed="rId2" cstate="print"/>
          <a:srcRect b="725"/>
          <a:stretch/>
        </p:blipFill>
        <p:spPr bwMode="auto">
          <a:xfrm>
            <a:off x="3657600" y="304800"/>
            <a:ext cx="4267200" cy="63891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63219"/>
            <a:ext cx="8458200" cy="4708981"/>
          </a:xfrm>
          <a:prstGeom prst="rect">
            <a:avLst/>
          </a:prstGeom>
        </p:spPr>
        <p:txBody>
          <a:bodyPr wrap="square">
            <a:spAutoFit/>
          </a:bodyPr>
          <a:lstStyle/>
          <a:p>
            <a:r>
              <a:rPr lang="en-US" sz="2000" b="1" dirty="0" smtClean="0"/>
              <a:t>There are two main hypotheses about the origin of AAVE. One is the </a:t>
            </a:r>
            <a:r>
              <a:rPr lang="en-US" sz="2000" b="1" dirty="0" smtClean="0">
                <a:hlinkClick r:id="rId2"/>
              </a:rPr>
              <a:t>dialect hypothesis</a:t>
            </a:r>
            <a:r>
              <a:rPr lang="en-US" sz="2000" b="1" dirty="0" smtClean="0"/>
              <a:t> and the other is the </a:t>
            </a:r>
            <a:r>
              <a:rPr lang="en-US" sz="2000" b="1" dirty="0" err="1" smtClean="0">
                <a:hlinkClick r:id="rId3"/>
              </a:rPr>
              <a:t>creole</a:t>
            </a:r>
            <a:r>
              <a:rPr lang="en-US" sz="2000" b="1" dirty="0" smtClean="0">
                <a:hlinkClick r:id="rId3"/>
              </a:rPr>
              <a:t> hypothesis</a:t>
            </a:r>
            <a:r>
              <a:rPr lang="en-US" sz="2000" b="1" dirty="0" smtClean="0"/>
              <a:t>. The dialect hypothesis is the belief that African slaves, upon arriving in the United States, picked up English very slowly and learned it incorrectly, and that these mistakes have been passed down through generations. In other words, AAVE is just "bad English." The </a:t>
            </a:r>
            <a:r>
              <a:rPr lang="en-US" sz="2000" b="1" dirty="0" err="1" smtClean="0"/>
              <a:t>creole</a:t>
            </a:r>
            <a:r>
              <a:rPr lang="en-US" sz="2000" b="1" dirty="0" smtClean="0"/>
              <a:t> hypothesis, however, maintains that modern AAVE is the result of a </a:t>
            </a:r>
            <a:r>
              <a:rPr lang="en-US" sz="2000" b="1" dirty="0" err="1" smtClean="0">
                <a:hlinkClick r:id="rId4"/>
              </a:rPr>
              <a:t>creole</a:t>
            </a:r>
            <a:r>
              <a:rPr lang="en-US" sz="2000" b="1" dirty="0" smtClean="0"/>
              <a:t> derived from English and various West African Languages. Slaves, who spoke many different West African languages, were often thrown together during their passage to the New World. To be able to communicate in some fashion they developed a </a:t>
            </a:r>
            <a:r>
              <a:rPr lang="en-US" sz="2000" b="1" dirty="0" smtClean="0">
                <a:hlinkClick r:id="rId5"/>
              </a:rPr>
              <a:t>pidgin</a:t>
            </a:r>
            <a:r>
              <a:rPr lang="en-US" sz="2000" b="1" dirty="0" smtClean="0"/>
              <a:t> by applying English and some West African vocabulary to the familiar grammar rules of their native tongue. This pidgin was passed on to future generations, and as soon as it became the primary language of it's speakers it is classified as a </a:t>
            </a:r>
            <a:r>
              <a:rPr lang="en-US" sz="2000" b="1" dirty="0" err="1" smtClean="0"/>
              <a:t>creole</a:t>
            </a:r>
            <a:r>
              <a:rPr lang="en-US" sz="2000" b="1" dirty="0" smtClean="0"/>
              <a:t>. Over the years AAVE has gone through the process of </a:t>
            </a:r>
            <a:r>
              <a:rPr lang="en-US" sz="2000" b="1" dirty="0" err="1" smtClean="0">
                <a:hlinkClick r:id="rId6"/>
              </a:rPr>
              <a:t>decreolization</a:t>
            </a:r>
            <a:r>
              <a:rPr lang="en-US" sz="2000" b="1" dirty="0" smtClean="0"/>
              <a:t> and is beginning to sound more like </a:t>
            </a:r>
            <a:r>
              <a:rPr lang="en-US" sz="2000" b="1" dirty="0" smtClean="0">
                <a:hlinkClick r:id="rId7"/>
              </a:rPr>
              <a:t>Standard English</a:t>
            </a:r>
            <a:r>
              <a:rPr lang="en-US" sz="2000" b="1" dirty="0" smtClean="0"/>
              <a:t>. </a:t>
            </a:r>
            <a:endParaRPr lang="en-US" sz="2000" b="1" dirty="0"/>
          </a:p>
        </p:txBody>
      </p:sp>
      <p:sp>
        <p:nvSpPr>
          <p:cNvPr id="3" name="Rectangle 2"/>
          <p:cNvSpPr/>
          <p:nvPr/>
        </p:nvSpPr>
        <p:spPr>
          <a:xfrm>
            <a:off x="5334163" y="5802868"/>
            <a:ext cx="3581237" cy="369332"/>
          </a:xfrm>
          <a:prstGeom prst="rect">
            <a:avLst/>
          </a:prstGeom>
        </p:spPr>
        <p:txBody>
          <a:bodyPr wrap="none">
            <a:spAutoFit/>
          </a:bodyPr>
          <a:lstStyle/>
          <a:p>
            <a:r>
              <a:rPr lang="en-US" dirty="0" smtClean="0"/>
              <a:t>http://bryan.myweb.uga.edu/AAVE/</a:t>
            </a:r>
            <a:endParaRPr lang="en-US" dirty="0"/>
          </a:p>
        </p:txBody>
      </p:sp>
      <p:sp>
        <p:nvSpPr>
          <p:cNvPr id="4" name="TextBox 3"/>
          <p:cNvSpPr txBox="1"/>
          <p:nvPr/>
        </p:nvSpPr>
        <p:spPr>
          <a:xfrm>
            <a:off x="1223390" y="457200"/>
            <a:ext cx="6244210" cy="707886"/>
          </a:xfrm>
          <a:prstGeom prst="rect">
            <a:avLst/>
          </a:prstGeom>
          <a:noFill/>
        </p:spPr>
        <p:txBody>
          <a:bodyPr wrap="none" rtlCol="0">
            <a:spAutoFit/>
          </a:bodyPr>
          <a:lstStyle/>
          <a:p>
            <a:r>
              <a:rPr lang="en-US" sz="4000" b="1" dirty="0" smtClean="0"/>
              <a:t>Theories of language change</a:t>
            </a:r>
            <a:endParaRPr lang="en-US" sz="40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941" y="76200"/>
            <a:ext cx="4656659" cy="6832640"/>
          </a:xfrm>
          <a:prstGeom prst="rect">
            <a:avLst/>
          </a:prstGeom>
          <a:noFill/>
        </p:spPr>
        <p:txBody>
          <a:bodyPr wrap="none" rtlCol="0">
            <a:spAutoFit/>
          </a:bodyPr>
          <a:lstStyle/>
          <a:p>
            <a:r>
              <a:rPr lang="en-US" sz="5400" b="1" dirty="0" smtClean="0"/>
              <a:t>Critical issues:</a:t>
            </a:r>
          </a:p>
          <a:p>
            <a:endParaRPr lang="en-US" sz="3200" b="1" dirty="0" smtClean="0"/>
          </a:p>
          <a:p>
            <a:r>
              <a:rPr lang="en-US" sz="3200" b="1" dirty="0" smtClean="0"/>
              <a:t>Code switching</a:t>
            </a:r>
          </a:p>
          <a:p>
            <a:endParaRPr lang="en-US" sz="3200" b="1" dirty="0" smtClean="0"/>
          </a:p>
          <a:p>
            <a:r>
              <a:rPr lang="en-US" sz="3200" b="1" dirty="0" smtClean="0"/>
              <a:t>High school drop out rates</a:t>
            </a:r>
          </a:p>
          <a:p>
            <a:endParaRPr lang="en-US" sz="3200" b="1" dirty="0" smtClean="0"/>
          </a:p>
          <a:p>
            <a:r>
              <a:rPr lang="en-US" sz="3200" b="1" dirty="0" smtClean="0"/>
              <a:t>Pop culture</a:t>
            </a:r>
          </a:p>
          <a:p>
            <a:endParaRPr lang="en-US" sz="3200" b="1" dirty="0" smtClean="0"/>
          </a:p>
          <a:p>
            <a:r>
              <a:rPr lang="en-US" sz="3200" b="1" dirty="0" smtClean="0"/>
              <a:t>Class polarization</a:t>
            </a:r>
          </a:p>
          <a:p>
            <a:endParaRPr lang="en-US" sz="3200" b="1" dirty="0" smtClean="0"/>
          </a:p>
          <a:p>
            <a:r>
              <a:rPr lang="en-US" sz="3200" b="1" dirty="0" smtClean="0"/>
              <a:t>Prison culture spreading</a:t>
            </a:r>
          </a:p>
          <a:p>
            <a:endParaRPr lang="en-US" sz="3200" b="1" dirty="0" smtClean="0"/>
          </a:p>
          <a:p>
            <a:r>
              <a:rPr lang="en-US" sz="3200" b="1" dirty="0" smtClean="0"/>
              <a:t>Unemployment rates</a:t>
            </a:r>
            <a:endParaRPr lang="en-US" sz="3200" b="1" dirty="0"/>
          </a:p>
        </p:txBody>
      </p:sp>
      <p:pic>
        <p:nvPicPr>
          <p:cNvPr id="16386" name="Picture 2"/>
          <p:cNvPicPr>
            <a:picLocks noChangeAspect="1" noChangeArrowheads="1"/>
          </p:cNvPicPr>
          <p:nvPr/>
        </p:nvPicPr>
        <p:blipFill>
          <a:blip r:embed="rId2" cstate="print"/>
          <a:srcRect/>
          <a:stretch>
            <a:fillRect/>
          </a:stretch>
        </p:blipFill>
        <p:spPr bwMode="auto">
          <a:xfrm>
            <a:off x="5791200" y="228600"/>
            <a:ext cx="3124200" cy="3124200"/>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5867400" y="3505200"/>
            <a:ext cx="3200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2819400" y="-304800"/>
            <a:ext cx="6005513" cy="7446836"/>
          </a:xfrm>
          <a:prstGeom prst="rect">
            <a:avLst/>
          </a:prstGeom>
          <a:noFill/>
          <a:ln w="9525">
            <a:noFill/>
            <a:miter lim="800000"/>
            <a:headEnd/>
            <a:tailEnd/>
          </a:ln>
        </p:spPr>
      </p:pic>
      <p:sp>
        <p:nvSpPr>
          <p:cNvPr id="4" name="Rectangle 3"/>
          <p:cNvSpPr/>
          <p:nvPr/>
        </p:nvSpPr>
        <p:spPr>
          <a:xfrm>
            <a:off x="3352800" y="463689"/>
            <a:ext cx="5441746" cy="5847755"/>
          </a:xfrm>
          <a:prstGeom prst="rect">
            <a:avLst/>
          </a:prstGeom>
        </p:spPr>
        <p:txBody>
          <a:bodyPr wrap="none">
            <a:spAutoFit/>
          </a:bodyPr>
          <a:lstStyle/>
          <a:p>
            <a:r>
              <a:rPr lang="en-US" sz="4000" b="1" dirty="0" smtClean="0"/>
              <a:t>Lecture 3:  </a:t>
            </a:r>
            <a:r>
              <a:rPr lang="en-US" sz="5400" b="1" dirty="0" smtClean="0"/>
              <a:t>History</a:t>
            </a:r>
          </a:p>
          <a:p>
            <a:endParaRPr lang="en-US" sz="4000" b="1" dirty="0"/>
          </a:p>
          <a:p>
            <a:r>
              <a:rPr lang="en-US" sz="4000" b="1" dirty="0" smtClean="0"/>
              <a:t>Dialectics</a:t>
            </a:r>
          </a:p>
          <a:p>
            <a:r>
              <a:rPr lang="en-US" sz="4000" b="1" dirty="0"/>
              <a:t>	</a:t>
            </a:r>
            <a:r>
              <a:rPr lang="en-US" sz="4000" b="1" dirty="0" smtClean="0"/>
              <a:t>Production forces</a:t>
            </a:r>
          </a:p>
          <a:p>
            <a:r>
              <a:rPr lang="en-US" sz="4000" b="1" dirty="0"/>
              <a:t>	</a:t>
            </a:r>
            <a:r>
              <a:rPr lang="en-US" sz="4000" b="1" dirty="0" smtClean="0"/>
              <a:t>Production relations</a:t>
            </a:r>
          </a:p>
          <a:p>
            <a:endParaRPr lang="en-US" sz="4000" b="1" dirty="0"/>
          </a:p>
          <a:p>
            <a:r>
              <a:rPr lang="en-US" sz="4000" b="1" dirty="0" smtClean="0"/>
              <a:t>Modes of society</a:t>
            </a:r>
          </a:p>
          <a:p>
            <a:r>
              <a:rPr lang="en-US" sz="4000" b="1" dirty="0"/>
              <a:t>	</a:t>
            </a:r>
            <a:r>
              <a:rPr lang="en-US" sz="4000" b="1" dirty="0" smtClean="0"/>
              <a:t>Social cohesion</a:t>
            </a:r>
          </a:p>
          <a:p>
            <a:r>
              <a:rPr lang="en-US" sz="4000" b="1" dirty="0"/>
              <a:t>	</a:t>
            </a:r>
            <a:r>
              <a:rPr lang="en-US" sz="4000" b="1" dirty="0" smtClean="0"/>
              <a:t>Social disruption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cworter\Pictures\Toolbox\2011-10-19\Scan10034.JPG"/>
          <p:cNvPicPr>
            <a:picLocks noChangeAspect="1" noChangeArrowheads="1"/>
          </p:cNvPicPr>
          <p:nvPr/>
        </p:nvPicPr>
        <p:blipFill>
          <a:blip r:embed="rId2" cstate="print"/>
          <a:srcRect/>
          <a:stretch>
            <a:fillRect/>
          </a:stretch>
        </p:blipFill>
        <p:spPr bwMode="auto">
          <a:xfrm>
            <a:off x="76200" y="228600"/>
            <a:ext cx="2220857" cy="3124200"/>
          </a:xfrm>
          <a:prstGeom prst="rect">
            <a:avLst/>
          </a:prstGeom>
          <a:noFill/>
        </p:spPr>
      </p:pic>
      <p:pic>
        <p:nvPicPr>
          <p:cNvPr id="6147" name="Picture 3" descr="C:\Users\mcworter\Pictures\Toolbox\2011-10-19\Scan10035.JPG"/>
          <p:cNvPicPr>
            <a:picLocks noChangeAspect="1" noChangeArrowheads="1"/>
          </p:cNvPicPr>
          <p:nvPr/>
        </p:nvPicPr>
        <p:blipFill>
          <a:blip r:embed="rId3" cstate="print"/>
          <a:srcRect/>
          <a:stretch>
            <a:fillRect/>
          </a:stretch>
        </p:blipFill>
        <p:spPr bwMode="auto">
          <a:xfrm>
            <a:off x="2397741" y="228600"/>
            <a:ext cx="2098059" cy="3151375"/>
          </a:xfrm>
          <a:prstGeom prst="rect">
            <a:avLst/>
          </a:prstGeom>
          <a:noFill/>
        </p:spPr>
      </p:pic>
      <p:pic>
        <p:nvPicPr>
          <p:cNvPr id="6148" name="Picture 4" descr="C:\Users\mcworter\Pictures\Toolbox\2011-10-19\Scan10036.JPG"/>
          <p:cNvPicPr>
            <a:picLocks noChangeAspect="1" noChangeArrowheads="1"/>
          </p:cNvPicPr>
          <p:nvPr/>
        </p:nvPicPr>
        <p:blipFill>
          <a:blip r:embed="rId4" cstate="print"/>
          <a:srcRect/>
          <a:stretch>
            <a:fillRect/>
          </a:stretch>
        </p:blipFill>
        <p:spPr bwMode="auto">
          <a:xfrm>
            <a:off x="4648200" y="228600"/>
            <a:ext cx="2054225" cy="3220945"/>
          </a:xfrm>
          <a:prstGeom prst="rect">
            <a:avLst/>
          </a:prstGeom>
          <a:noFill/>
        </p:spPr>
      </p:pic>
      <p:pic>
        <p:nvPicPr>
          <p:cNvPr id="6149" name="Picture 5"/>
          <p:cNvPicPr>
            <a:picLocks noChangeAspect="1" noChangeArrowheads="1"/>
          </p:cNvPicPr>
          <p:nvPr/>
        </p:nvPicPr>
        <p:blipFill>
          <a:blip r:embed="rId5" cstate="print"/>
          <a:srcRect/>
          <a:stretch>
            <a:fillRect/>
          </a:stretch>
        </p:blipFill>
        <p:spPr bwMode="auto">
          <a:xfrm>
            <a:off x="6781800" y="228600"/>
            <a:ext cx="2236711" cy="3200400"/>
          </a:xfrm>
          <a:prstGeom prst="rect">
            <a:avLst/>
          </a:prstGeom>
          <a:noFill/>
          <a:ln w="9525">
            <a:noFill/>
            <a:miter lim="800000"/>
            <a:headEnd/>
            <a:tailEnd/>
          </a:ln>
        </p:spPr>
      </p:pic>
      <p:pic>
        <p:nvPicPr>
          <p:cNvPr id="10243" name="Picture 3"/>
          <p:cNvPicPr>
            <a:picLocks noChangeAspect="1" noChangeArrowheads="1"/>
          </p:cNvPicPr>
          <p:nvPr/>
        </p:nvPicPr>
        <p:blipFill>
          <a:blip r:embed="rId6" cstate="print"/>
          <a:srcRect/>
          <a:stretch>
            <a:fillRect/>
          </a:stretch>
        </p:blipFill>
        <p:spPr bwMode="auto">
          <a:xfrm>
            <a:off x="152400" y="3504779"/>
            <a:ext cx="2133600" cy="3277021"/>
          </a:xfrm>
          <a:prstGeom prst="rect">
            <a:avLst/>
          </a:prstGeom>
          <a:noFill/>
          <a:ln w="9525">
            <a:noFill/>
            <a:miter lim="800000"/>
            <a:headEnd/>
            <a:tailEnd/>
          </a:ln>
        </p:spPr>
      </p:pic>
      <p:pic>
        <p:nvPicPr>
          <p:cNvPr id="10244" name="Picture 4"/>
          <p:cNvPicPr>
            <a:picLocks noChangeAspect="1" noChangeArrowheads="1"/>
          </p:cNvPicPr>
          <p:nvPr/>
        </p:nvPicPr>
        <p:blipFill>
          <a:blip r:embed="rId7" cstate="print"/>
          <a:srcRect/>
          <a:stretch>
            <a:fillRect/>
          </a:stretch>
        </p:blipFill>
        <p:spPr bwMode="auto">
          <a:xfrm>
            <a:off x="2438400" y="3568631"/>
            <a:ext cx="2133600" cy="3136969"/>
          </a:xfrm>
          <a:prstGeom prst="rect">
            <a:avLst/>
          </a:prstGeom>
          <a:noFill/>
          <a:ln w="9525">
            <a:noFill/>
            <a:miter lim="800000"/>
            <a:headEnd/>
            <a:tailEnd/>
          </a:ln>
        </p:spPr>
      </p:pic>
      <p:pic>
        <p:nvPicPr>
          <p:cNvPr id="10245" name="Picture 5"/>
          <p:cNvPicPr>
            <a:picLocks noChangeAspect="1" noChangeArrowheads="1"/>
          </p:cNvPicPr>
          <p:nvPr/>
        </p:nvPicPr>
        <p:blipFill>
          <a:blip r:embed="rId8" cstate="print"/>
          <a:srcRect/>
          <a:stretch>
            <a:fillRect/>
          </a:stretch>
        </p:blipFill>
        <p:spPr bwMode="auto">
          <a:xfrm>
            <a:off x="4648200" y="3401636"/>
            <a:ext cx="1981200" cy="3332539"/>
          </a:xfrm>
          <a:prstGeom prst="rect">
            <a:avLst/>
          </a:prstGeom>
          <a:noFill/>
          <a:ln w="9525">
            <a:noFill/>
            <a:miter lim="800000"/>
            <a:headEnd/>
            <a:tailEnd/>
          </a:ln>
        </p:spPr>
      </p:pic>
      <p:pic>
        <p:nvPicPr>
          <p:cNvPr id="10246" name="Picture 6"/>
          <p:cNvPicPr>
            <a:picLocks noChangeAspect="1" noChangeArrowheads="1"/>
          </p:cNvPicPr>
          <p:nvPr/>
        </p:nvPicPr>
        <p:blipFill>
          <a:blip r:embed="rId9" cstate="print"/>
          <a:srcRect/>
          <a:stretch>
            <a:fillRect/>
          </a:stretch>
        </p:blipFill>
        <p:spPr bwMode="auto">
          <a:xfrm>
            <a:off x="6705600" y="3585596"/>
            <a:ext cx="2286000" cy="30914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11940" b="12438"/>
          <a:stretch>
            <a:fillRect/>
          </a:stretch>
        </p:blipFill>
        <p:spPr bwMode="auto">
          <a:xfrm>
            <a:off x="152400" y="2488096"/>
            <a:ext cx="5105400" cy="4217504"/>
          </a:xfrm>
          <a:prstGeom prst="rect">
            <a:avLst/>
          </a:prstGeom>
          <a:noFill/>
          <a:ln w="9525">
            <a:noFill/>
            <a:miter lim="800000"/>
            <a:headEnd/>
            <a:tailEnd/>
          </a:ln>
        </p:spPr>
      </p:pic>
      <p:pic>
        <p:nvPicPr>
          <p:cNvPr id="17412" name="Picture 4"/>
          <p:cNvPicPr>
            <a:picLocks noChangeAspect="1" noChangeArrowheads="1"/>
          </p:cNvPicPr>
          <p:nvPr/>
        </p:nvPicPr>
        <p:blipFill>
          <a:blip r:embed="rId3" cstate="print"/>
          <a:srcRect/>
          <a:stretch>
            <a:fillRect/>
          </a:stretch>
        </p:blipFill>
        <p:spPr bwMode="auto">
          <a:xfrm>
            <a:off x="5433300" y="304800"/>
            <a:ext cx="3444000" cy="6248400"/>
          </a:xfrm>
          <a:prstGeom prst="rect">
            <a:avLst/>
          </a:prstGeom>
          <a:noFill/>
          <a:ln w="9525">
            <a:noFill/>
            <a:miter lim="800000"/>
            <a:headEnd/>
            <a:tailEnd/>
          </a:ln>
        </p:spPr>
      </p:pic>
      <p:sp>
        <p:nvSpPr>
          <p:cNvPr id="6" name="TextBox 5"/>
          <p:cNvSpPr txBox="1"/>
          <p:nvPr/>
        </p:nvSpPr>
        <p:spPr>
          <a:xfrm>
            <a:off x="356164" y="53876"/>
            <a:ext cx="4596836" cy="2308324"/>
          </a:xfrm>
          <a:prstGeom prst="rect">
            <a:avLst/>
          </a:prstGeom>
          <a:noFill/>
        </p:spPr>
        <p:txBody>
          <a:bodyPr wrap="none" rtlCol="0">
            <a:spAutoFit/>
          </a:bodyPr>
          <a:lstStyle/>
          <a:p>
            <a:r>
              <a:rPr lang="en-US" sz="3600" b="1" dirty="0" smtClean="0"/>
              <a:t>Animal stories survive </a:t>
            </a:r>
          </a:p>
          <a:p>
            <a:r>
              <a:rPr lang="en-US" sz="3600" b="1" dirty="0" smtClean="0"/>
              <a:t>The slave trade and </a:t>
            </a:r>
          </a:p>
          <a:p>
            <a:r>
              <a:rPr lang="en-US" sz="3600" b="1" dirty="0" smtClean="0"/>
              <a:t>were developed </a:t>
            </a:r>
          </a:p>
          <a:p>
            <a:r>
              <a:rPr lang="en-US" sz="3600" b="1" dirty="0" smtClean="0"/>
              <a:t>through improvisation.</a:t>
            </a:r>
            <a:endParaRPr lang="en-US" sz="36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71659" cy="6463308"/>
          </a:xfrm>
          <a:prstGeom prst="rect">
            <a:avLst/>
          </a:prstGeom>
          <a:noFill/>
        </p:spPr>
        <p:txBody>
          <a:bodyPr wrap="none" rtlCol="0">
            <a:spAutoFit/>
          </a:bodyPr>
          <a:lstStyle/>
          <a:p>
            <a:r>
              <a:rPr lang="en-US" sz="4400" b="1" dirty="0" smtClean="0"/>
              <a:t>The Negro Speaks of Rivers (1921</a:t>
            </a:r>
            <a:r>
              <a:rPr lang="en-US" sz="2800" b="1" dirty="0" smtClean="0"/>
              <a:t>)</a:t>
            </a:r>
          </a:p>
          <a:p>
            <a:r>
              <a:rPr lang="en-US" sz="2600" b="1" dirty="0" smtClean="0"/>
              <a:t>I’ve known rivers</a:t>
            </a:r>
          </a:p>
          <a:p>
            <a:r>
              <a:rPr lang="en-US" sz="2600" b="1" dirty="0" smtClean="0"/>
              <a:t>I’ve known rivers ancient as the world and older than the flow</a:t>
            </a:r>
          </a:p>
          <a:p>
            <a:r>
              <a:rPr lang="en-US" sz="2600" b="1" dirty="0" smtClean="0"/>
              <a:t>   of human blood inhuman veins.</a:t>
            </a:r>
          </a:p>
          <a:p>
            <a:r>
              <a:rPr lang="en-US" sz="2600" b="1" dirty="0" smtClean="0"/>
              <a:t>My soul has grown deep like the rivers.</a:t>
            </a:r>
          </a:p>
          <a:p>
            <a:r>
              <a:rPr lang="en-US" sz="2600" b="1" dirty="0" smtClean="0"/>
              <a:t>I bathed in the Euphrates when dawns were young.</a:t>
            </a:r>
          </a:p>
          <a:p>
            <a:r>
              <a:rPr lang="en-US" sz="2600" b="1" dirty="0" smtClean="0"/>
              <a:t>I built my hut near the Congo and it lulled me to sleep.</a:t>
            </a:r>
          </a:p>
          <a:p>
            <a:r>
              <a:rPr lang="en-US" sz="2600" b="1" dirty="0" smtClean="0"/>
              <a:t>I looked upon the Nile and raised the pyramids above it.</a:t>
            </a:r>
          </a:p>
          <a:p>
            <a:r>
              <a:rPr lang="en-US" sz="2600" b="1" dirty="0" smtClean="0"/>
              <a:t>I heard the singing of the Mississippi when Abe Lincoln went</a:t>
            </a:r>
          </a:p>
          <a:p>
            <a:r>
              <a:rPr lang="en-US" sz="2600" b="1" dirty="0" smtClean="0"/>
              <a:t>  down to New Orleans, and I’ve seen its muddy bosom turn</a:t>
            </a:r>
          </a:p>
          <a:p>
            <a:r>
              <a:rPr lang="en-US" sz="2600" b="1" dirty="0" smtClean="0"/>
              <a:t>  all golden in the sunset.</a:t>
            </a:r>
          </a:p>
          <a:p>
            <a:r>
              <a:rPr lang="en-US" sz="2600" b="1" dirty="0" smtClean="0"/>
              <a:t>I’ve known rivers.</a:t>
            </a:r>
          </a:p>
          <a:p>
            <a:r>
              <a:rPr lang="en-US" sz="2600" b="1" dirty="0" smtClean="0"/>
              <a:t>My soul has grown deep like the rivers</a:t>
            </a:r>
            <a:r>
              <a:rPr lang="en-US" sz="2600" dirty="0" smtClean="0"/>
              <a:t>.</a:t>
            </a:r>
          </a:p>
          <a:p>
            <a:endParaRPr lang="en-US" sz="2600" dirty="0" smtClean="0"/>
          </a:p>
          <a:p>
            <a:pPr algn="r"/>
            <a:r>
              <a:rPr lang="en-US" sz="3200" b="1" dirty="0" smtClean="0"/>
              <a:t>Langston Hughes (19 years old)</a:t>
            </a:r>
            <a:endParaRPr lang="en-US" sz="32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157105" cy="1569660"/>
          </a:xfrm>
          <a:prstGeom prst="rect">
            <a:avLst/>
          </a:prstGeom>
          <a:noFill/>
        </p:spPr>
        <p:txBody>
          <a:bodyPr wrap="none" rtlCol="0">
            <a:spAutoFit/>
          </a:bodyPr>
          <a:lstStyle/>
          <a:p>
            <a:r>
              <a:rPr lang="en-US" sz="4800" b="1" dirty="0" smtClean="0"/>
              <a:t>Autobiography is the strongest </a:t>
            </a:r>
          </a:p>
          <a:p>
            <a:r>
              <a:rPr lang="en-US" sz="4800" b="1" dirty="0" smtClean="0"/>
              <a:t>tradition of story telling.</a:t>
            </a:r>
            <a:endParaRPr lang="en-US" sz="4800" b="1" dirty="0"/>
          </a:p>
        </p:txBody>
      </p:sp>
      <p:pic>
        <p:nvPicPr>
          <p:cNvPr id="18434" name="Picture 2"/>
          <p:cNvPicPr>
            <a:picLocks noChangeAspect="1" noChangeArrowheads="1"/>
          </p:cNvPicPr>
          <p:nvPr/>
        </p:nvPicPr>
        <p:blipFill>
          <a:blip r:embed="rId2" cstate="print"/>
          <a:srcRect/>
          <a:stretch>
            <a:fillRect/>
          </a:stretch>
        </p:blipFill>
        <p:spPr bwMode="auto">
          <a:xfrm>
            <a:off x="228600" y="1981200"/>
            <a:ext cx="2964622" cy="4495800"/>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3352800" y="1981201"/>
            <a:ext cx="2879596" cy="4419600"/>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6322996" y="1981200"/>
            <a:ext cx="2744804"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68" y="685800"/>
            <a:ext cx="7646132" cy="2585323"/>
          </a:xfrm>
          <a:prstGeom prst="rect">
            <a:avLst/>
          </a:prstGeom>
          <a:noFill/>
        </p:spPr>
        <p:txBody>
          <a:bodyPr wrap="none" rtlCol="0">
            <a:spAutoFit/>
          </a:bodyPr>
          <a:lstStyle/>
          <a:p>
            <a:r>
              <a:rPr lang="en-US" sz="5400" b="1" dirty="0" smtClean="0"/>
              <a:t>Traditions of </a:t>
            </a:r>
          </a:p>
          <a:p>
            <a:r>
              <a:rPr lang="en-US" sz="5400" b="1" dirty="0" smtClean="0"/>
              <a:t>consciousness </a:t>
            </a:r>
          </a:p>
          <a:p>
            <a:r>
              <a:rPr lang="en-US" sz="5400" b="1" dirty="0" smtClean="0"/>
              <a:t>as ideological frameworks</a:t>
            </a:r>
            <a:endParaRPr lang="en-US" sz="5400" b="1" dirty="0"/>
          </a:p>
        </p:txBody>
      </p:sp>
      <p:pic>
        <p:nvPicPr>
          <p:cNvPr id="9218" name="Picture 2"/>
          <p:cNvPicPr>
            <a:picLocks noChangeAspect="1" noChangeArrowheads="1"/>
          </p:cNvPicPr>
          <p:nvPr/>
        </p:nvPicPr>
        <p:blipFill>
          <a:blip r:embed="rId2" cstate="print"/>
          <a:srcRect l="10000" r="15000" b="38776"/>
          <a:stretch>
            <a:fillRect/>
          </a:stretch>
        </p:blipFill>
        <p:spPr bwMode="auto">
          <a:xfrm>
            <a:off x="76200" y="3276600"/>
            <a:ext cx="2362200" cy="23622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590800" y="3200400"/>
            <a:ext cx="1905000" cy="24003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4648200" y="3181868"/>
            <a:ext cx="1752600" cy="2459074"/>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l="16044" t="7687" b="20565"/>
          <a:stretch>
            <a:fillRect/>
          </a:stretch>
        </p:blipFill>
        <p:spPr bwMode="auto">
          <a:xfrm>
            <a:off x="6705600" y="3183555"/>
            <a:ext cx="2149837" cy="2387468"/>
          </a:xfrm>
          <a:prstGeom prst="rect">
            <a:avLst/>
          </a:prstGeom>
          <a:noFill/>
          <a:ln w="9525">
            <a:noFill/>
            <a:miter lim="800000"/>
            <a:headEnd/>
            <a:tailEnd/>
          </a:ln>
        </p:spPr>
      </p:pic>
      <p:sp>
        <p:nvSpPr>
          <p:cNvPr id="7" name="TextBox 6"/>
          <p:cNvSpPr txBox="1"/>
          <p:nvPr/>
        </p:nvSpPr>
        <p:spPr>
          <a:xfrm>
            <a:off x="292128" y="5562600"/>
            <a:ext cx="8833380" cy="1323439"/>
          </a:xfrm>
          <a:prstGeom prst="rect">
            <a:avLst/>
          </a:prstGeom>
          <a:noFill/>
        </p:spPr>
        <p:txBody>
          <a:bodyPr wrap="none" rtlCol="0">
            <a:spAutoFit/>
          </a:bodyPr>
          <a:lstStyle/>
          <a:p>
            <a:pPr algn="ctr"/>
            <a:r>
              <a:rPr lang="en-US" sz="4000" b="1" dirty="0" err="1" smtClean="0"/>
              <a:t>Panafricanism</a:t>
            </a:r>
            <a:r>
              <a:rPr lang="en-US" sz="4000" b="1" dirty="0" smtClean="0"/>
              <a:t>  Nationalism  </a:t>
            </a:r>
          </a:p>
          <a:p>
            <a:pPr algn="ctr"/>
            <a:r>
              <a:rPr lang="en-US" sz="4000" b="1" dirty="0" smtClean="0"/>
              <a:t>Liberation theology  Feminism  Socialism</a:t>
            </a:r>
            <a:endParaRPr lang="en-US" sz="4000" b="1" dirty="0"/>
          </a:p>
        </p:txBody>
      </p:sp>
      <p:pic>
        <p:nvPicPr>
          <p:cNvPr id="9222" name="Picture 6"/>
          <p:cNvPicPr>
            <a:picLocks noChangeAspect="1" noChangeArrowheads="1"/>
          </p:cNvPicPr>
          <p:nvPr/>
        </p:nvPicPr>
        <p:blipFill>
          <a:blip r:embed="rId6" cstate="print"/>
          <a:srcRect/>
          <a:stretch>
            <a:fillRect/>
          </a:stretch>
        </p:blipFill>
        <p:spPr bwMode="auto">
          <a:xfrm>
            <a:off x="4576953" y="76200"/>
            <a:ext cx="1595247" cy="2473251"/>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6248400" y="228600"/>
            <a:ext cx="2833858"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8600" y="152400"/>
            <a:ext cx="2057400" cy="317611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396276" y="152400"/>
            <a:ext cx="1947124" cy="3124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419599" y="152400"/>
            <a:ext cx="2062065" cy="2971800"/>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6781800" y="152400"/>
            <a:ext cx="1981200" cy="2971800"/>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l="14444" r="21556"/>
          <a:stretch>
            <a:fillRect/>
          </a:stretch>
        </p:blipFill>
        <p:spPr bwMode="auto">
          <a:xfrm>
            <a:off x="152400" y="3490912"/>
            <a:ext cx="2057400" cy="3214688"/>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2362200" y="3429000"/>
            <a:ext cx="2036618" cy="3200400"/>
          </a:xfrm>
          <a:prstGeom prst="rect">
            <a:avLst/>
          </a:prstGeom>
          <a:noFill/>
          <a:ln w="9525">
            <a:noFill/>
            <a:miter lim="800000"/>
            <a:headEnd/>
            <a:tailEnd/>
          </a:ln>
        </p:spPr>
      </p:pic>
      <p:pic>
        <p:nvPicPr>
          <p:cNvPr id="4104" name="Picture 8"/>
          <p:cNvPicPr>
            <a:picLocks noChangeAspect="1" noChangeArrowheads="1"/>
          </p:cNvPicPr>
          <p:nvPr/>
        </p:nvPicPr>
        <p:blipFill>
          <a:blip r:embed="rId8" cstate="print"/>
          <a:srcRect/>
          <a:stretch>
            <a:fillRect/>
          </a:stretch>
        </p:blipFill>
        <p:spPr bwMode="auto">
          <a:xfrm>
            <a:off x="6781800" y="3291840"/>
            <a:ext cx="2133600" cy="3413760"/>
          </a:xfrm>
          <a:prstGeom prst="rect">
            <a:avLst/>
          </a:prstGeom>
          <a:noFill/>
          <a:ln w="9525">
            <a:noFill/>
            <a:miter lim="800000"/>
            <a:headEnd/>
            <a:tailEnd/>
          </a:ln>
        </p:spPr>
      </p:pic>
      <p:pic>
        <p:nvPicPr>
          <p:cNvPr id="4105" name="Picture 9"/>
          <p:cNvPicPr>
            <a:picLocks noChangeAspect="1" noChangeArrowheads="1"/>
          </p:cNvPicPr>
          <p:nvPr/>
        </p:nvPicPr>
        <p:blipFill>
          <a:blip r:embed="rId9" cstate="print"/>
          <a:srcRect l="18000" r="21556"/>
          <a:stretch>
            <a:fillRect/>
          </a:stretch>
        </p:blipFill>
        <p:spPr bwMode="auto">
          <a:xfrm>
            <a:off x="4495800" y="3301813"/>
            <a:ext cx="2057400" cy="340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6218818" cy="7048083"/>
          </a:xfrm>
          <a:prstGeom prst="rect">
            <a:avLst/>
          </a:prstGeom>
          <a:noFill/>
        </p:spPr>
        <p:txBody>
          <a:bodyPr wrap="none" rtlCol="0">
            <a:spAutoFit/>
          </a:bodyPr>
          <a:lstStyle/>
          <a:p>
            <a:r>
              <a:rPr lang="en-US" sz="4400" b="1" dirty="0" smtClean="0"/>
              <a:t>Fundamental dialectic  of </a:t>
            </a:r>
          </a:p>
          <a:p>
            <a:r>
              <a:rPr lang="en-US" sz="4400" b="1" dirty="0" smtClean="0"/>
              <a:t>African Americans </a:t>
            </a:r>
          </a:p>
          <a:p>
            <a:r>
              <a:rPr lang="en-US" sz="4400" b="1" dirty="0" smtClean="0"/>
              <a:t>And Africa</a:t>
            </a:r>
          </a:p>
          <a:p>
            <a:endParaRPr lang="en-US" sz="3200" b="1" dirty="0" smtClean="0"/>
          </a:p>
          <a:p>
            <a:r>
              <a:rPr lang="en-US" sz="3200" b="1" dirty="0" smtClean="0"/>
              <a:t>Forced relocation</a:t>
            </a:r>
          </a:p>
          <a:p>
            <a:r>
              <a:rPr lang="en-US" sz="3200" b="1" dirty="0" smtClean="0"/>
              <a:t>	but memory remains</a:t>
            </a:r>
          </a:p>
          <a:p>
            <a:endParaRPr lang="en-US" sz="3200" b="1" dirty="0" smtClean="0"/>
          </a:p>
          <a:p>
            <a:r>
              <a:rPr lang="en-US" sz="3200" b="1" dirty="0" smtClean="0"/>
              <a:t>Degradation of Africa</a:t>
            </a:r>
          </a:p>
          <a:p>
            <a:r>
              <a:rPr lang="en-US" sz="3200" b="1" dirty="0" smtClean="0"/>
              <a:t>	produces shame</a:t>
            </a:r>
          </a:p>
          <a:p>
            <a:endParaRPr lang="en-US" sz="3200" b="1" dirty="0" smtClean="0"/>
          </a:p>
          <a:p>
            <a:r>
              <a:rPr lang="en-US" sz="3200" b="1" dirty="0" smtClean="0"/>
              <a:t>Africa awakens &amp; </a:t>
            </a:r>
          </a:p>
          <a:p>
            <a:r>
              <a:rPr lang="en-US" sz="3200" b="1" dirty="0" smtClean="0"/>
              <a:t>	decolonizes creating</a:t>
            </a:r>
          </a:p>
          <a:p>
            <a:r>
              <a:rPr lang="en-US" sz="3200" b="1" dirty="0" smtClean="0"/>
              <a:t>	 pride, identity</a:t>
            </a:r>
            <a:endParaRPr lang="en-US" sz="3200" b="1" dirty="0"/>
          </a:p>
        </p:txBody>
      </p:sp>
      <p:pic>
        <p:nvPicPr>
          <p:cNvPr id="11266" name="Picture 2"/>
          <p:cNvPicPr>
            <a:picLocks noChangeAspect="1" noChangeArrowheads="1"/>
          </p:cNvPicPr>
          <p:nvPr/>
        </p:nvPicPr>
        <p:blipFill>
          <a:blip r:embed="rId2" cstate="print"/>
          <a:srcRect/>
          <a:stretch>
            <a:fillRect/>
          </a:stretch>
        </p:blipFill>
        <p:spPr bwMode="auto">
          <a:xfrm>
            <a:off x="6781800" y="3262785"/>
            <a:ext cx="2362200" cy="3595216"/>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452396" y="762000"/>
            <a:ext cx="4615405" cy="22860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l="18000" r="18000"/>
          <a:stretch>
            <a:fillRect/>
          </a:stretch>
        </p:blipFill>
        <p:spPr bwMode="auto">
          <a:xfrm>
            <a:off x="4572000" y="3233737"/>
            <a:ext cx="2133600" cy="3333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3999" cy="6232475"/>
          </a:xfrm>
          <a:prstGeom prst="rect">
            <a:avLst/>
          </a:prstGeom>
          <a:noFill/>
        </p:spPr>
        <p:txBody>
          <a:bodyPr wrap="square" rtlCol="0">
            <a:spAutoFit/>
          </a:bodyPr>
          <a:lstStyle/>
          <a:p>
            <a:r>
              <a:rPr lang="en-US" sz="5900" b="1" dirty="0" smtClean="0"/>
              <a:t>Three faces of </a:t>
            </a:r>
            <a:r>
              <a:rPr lang="en-US" sz="5900" b="1" dirty="0" err="1"/>
              <a:t>P</a:t>
            </a:r>
            <a:r>
              <a:rPr lang="en-US" sz="5900" b="1" dirty="0" err="1" smtClean="0"/>
              <a:t>anafricanism</a:t>
            </a:r>
            <a:endParaRPr lang="en-US" sz="5900" b="1" dirty="0" smtClean="0"/>
          </a:p>
          <a:p>
            <a:endParaRPr lang="en-US" sz="3400" b="1" dirty="0" smtClean="0"/>
          </a:p>
          <a:p>
            <a:r>
              <a:rPr lang="en-US" sz="3400" b="1" dirty="0" smtClean="0"/>
              <a:t>Back to Africa       </a:t>
            </a:r>
            <a:r>
              <a:rPr lang="en-US" sz="3400" b="1" dirty="0" smtClean="0">
                <a:sym typeface="Wingdings" panose="05000000000000000000" pitchFamily="2" charset="2"/>
              </a:rPr>
              <a:t></a:t>
            </a:r>
            <a:endParaRPr lang="en-US" sz="3400" b="1" dirty="0" smtClean="0"/>
          </a:p>
          <a:p>
            <a:endParaRPr lang="en-US" sz="3400" b="1" dirty="0" smtClean="0"/>
          </a:p>
          <a:p>
            <a:endParaRPr lang="en-US" sz="3400" b="1" dirty="0" smtClean="0"/>
          </a:p>
          <a:p>
            <a:endParaRPr lang="en-US" sz="3400" b="1" dirty="0" smtClean="0"/>
          </a:p>
          <a:p>
            <a:r>
              <a:rPr lang="en-US" sz="3400" b="1" dirty="0" smtClean="0"/>
              <a:t>Global struggle    </a:t>
            </a:r>
            <a:r>
              <a:rPr lang="en-US" sz="3400" b="1" dirty="0" smtClean="0">
                <a:sym typeface="Wingdings" panose="05000000000000000000" pitchFamily="2" charset="2"/>
              </a:rPr>
              <a:t> </a:t>
            </a:r>
            <a:endParaRPr lang="en-US" sz="3400" b="1" dirty="0" smtClean="0"/>
          </a:p>
          <a:p>
            <a:endParaRPr lang="en-US" sz="3400" b="1" dirty="0" smtClean="0"/>
          </a:p>
          <a:p>
            <a:endParaRPr lang="en-US" sz="3400" b="1" dirty="0" smtClean="0"/>
          </a:p>
          <a:p>
            <a:endParaRPr lang="en-US" sz="3400" b="1" dirty="0" smtClean="0"/>
          </a:p>
          <a:p>
            <a:r>
              <a:rPr lang="en-US" sz="3400" b="1" dirty="0" smtClean="0"/>
              <a:t>Unite the continent  </a:t>
            </a:r>
            <a:r>
              <a:rPr lang="en-US" sz="3400" b="1" dirty="0" smtClean="0">
                <a:sym typeface="Wingdings" panose="05000000000000000000" pitchFamily="2" charset="2"/>
              </a:rPr>
              <a:t></a:t>
            </a:r>
            <a:endParaRPr lang="en-US" sz="3400" b="1" dirty="0" smtClean="0"/>
          </a:p>
        </p:txBody>
      </p:sp>
      <p:pic>
        <p:nvPicPr>
          <p:cNvPr id="10242" name="Picture 2"/>
          <p:cNvPicPr>
            <a:picLocks noChangeAspect="1" noChangeArrowheads="1"/>
          </p:cNvPicPr>
          <p:nvPr/>
        </p:nvPicPr>
        <p:blipFill>
          <a:blip r:embed="rId2" cstate="print"/>
          <a:srcRect/>
          <a:stretch>
            <a:fillRect/>
          </a:stretch>
        </p:blipFill>
        <p:spPr bwMode="auto">
          <a:xfrm>
            <a:off x="4308878" y="990600"/>
            <a:ext cx="1350988" cy="160020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7437657" y="990600"/>
            <a:ext cx="1078523" cy="1600200"/>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913596" y="990600"/>
            <a:ext cx="1270000" cy="160020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7271111" y="2971800"/>
            <a:ext cx="1076367" cy="1600200"/>
          </a:xfrm>
          <a:prstGeom prst="rect">
            <a:avLst/>
          </a:prstGeom>
          <a:noFill/>
          <a:ln w="9525">
            <a:noFill/>
            <a:miter lim="800000"/>
            <a:headEnd/>
            <a:tailEnd/>
          </a:ln>
        </p:spPr>
      </p:pic>
      <p:pic>
        <p:nvPicPr>
          <p:cNvPr id="10246" name="Picture 6"/>
          <p:cNvPicPr>
            <a:picLocks noChangeAspect="1" noChangeArrowheads="1"/>
          </p:cNvPicPr>
          <p:nvPr/>
        </p:nvPicPr>
        <p:blipFill>
          <a:blip r:embed="rId6" cstate="print"/>
          <a:srcRect/>
          <a:stretch>
            <a:fillRect/>
          </a:stretch>
        </p:blipFill>
        <p:spPr bwMode="auto">
          <a:xfrm>
            <a:off x="4579936" y="2971800"/>
            <a:ext cx="1148125" cy="1600200"/>
          </a:xfrm>
          <a:prstGeom prst="rect">
            <a:avLst/>
          </a:prstGeom>
          <a:noFill/>
          <a:ln w="9525">
            <a:noFill/>
            <a:miter lim="800000"/>
            <a:headEnd/>
            <a:tailEnd/>
          </a:ln>
        </p:spPr>
      </p:pic>
      <p:pic>
        <p:nvPicPr>
          <p:cNvPr id="10247" name="Picture 7"/>
          <p:cNvPicPr>
            <a:picLocks noChangeAspect="1" noChangeArrowheads="1"/>
          </p:cNvPicPr>
          <p:nvPr/>
        </p:nvPicPr>
        <p:blipFill>
          <a:blip r:embed="rId7" cstate="print"/>
          <a:srcRect t="7488"/>
          <a:stretch>
            <a:fillRect/>
          </a:stretch>
        </p:blipFill>
        <p:spPr bwMode="auto">
          <a:xfrm>
            <a:off x="5877328" y="2971800"/>
            <a:ext cx="1203283" cy="1600200"/>
          </a:xfrm>
          <a:prstGeom prst="rect">
            <a:avLst/>
          </a:prstGeom>
          <a:noFill/>
          <a:ln w="9525">
            <a:noFill/>
            <a:miter lim="800000"/>
            <a:headEnd/>
            <a:tailEnd/>
          </a:ln>
        </p:spPr>
      </p:pic>
      <p:pic>
        <p:nvPicPr>
          <p:cNvPr id="10248" name="Picture 8"/>
          <p:cNvPicPr>
            <a:picLocks noChangeAspect="1" noChangeArrowheads="1"/>
          </p:cNvPicPr>
          <p:nvPr/>
        </p:nvPicPr>
        <p:blipFill>
          <a:blip r:embed="rId8" cstate="print"/>
          <a:srcRect r="21429" b="23333"/>
          <a:stretch>
            <a:fillRect/>
          </a:stretch>
        </p:blipFill>
        <p:spPr bwMode="auto">
          <a:xfrm>
            <a:off x="4392135" y="4953000"/>
            <a:ext cx="1339299" cy="1600201"/>
          </a:xfrm>
          <a:prstGeom prst="rect">
            <a:avLst/>
          </a:prstGeom>
          <a:noFill/>
          <a:ln w="9525">
            <a:noFill/>
            <a:miter lim="800000"/>
            <a:headEnd/>
            <a:tailEnd/>
          </a:ln>
        </p:spPr>
      </p:pic>
      <p:pic>
        <p:nvPicPr>
          <p:cNvPr id="10249" name="Picture 9"/>
          <p:cNvPicPr>
            <a:picLocks noChangeAspect="1" noChangeArrowheads="1"/>
          </p:cNvPicPr>
          <p:nvPr/>
        </p:nvPicPr>
        <p:blipFill>
          <a:blip r:embed="rId9" cstate="print"/>
          <a:srcRect l="11905" r="7143" b="15066"/>
          <a:stretch>
            <a:fillRect/>
          </a:stretch>
        </p:blipFill>
        <p:spPr bwMode="auto">
          <a:xfrm>
            <a:off x="5888196" y="4953002"/>
            <a:ext cx="1118907" cy="1600200"/>
          </a:xfrm>
          <a:prstGeom prst="rect">
            <a:avLst/>
          </a:prstGeom>
          <a:noFill/>
          <a:ln w="9525">
            <a:noFill/>
            <a:miter lim="800000"/>
            <a:headEnd/>
            <a:tailEnd/>
          </a:ln>
        </p:spPr>
      </p:pic>
      <p:pic>
        <p:nvPicPr>
          <p:cNvPr id="10250" name="Picture 10"/>
          <p:cNvPicPr>
            <a:picLocks noChangeAspect="1" noChangeArrowheads="1"/>
          </p:cNvPicPr>
          <p:nvPr/>
        </p:nvPicPr>
        <p:blipFill>
          <a:blip r:embed="rId10" cstate="print"/>
          <a:srcRect l="16972" t="4978" b="4978"/>
          <a:stretch>
            <a:fillRect/>
          </a:stretch>
        </p:blipFill>
        <p:spPr bwMode="auto">
          <a:xfrm>
            <a:off x="7183596" y="4953002"/>
            <a:ext cx="1392482" cy="1600200"/>
          </a:xfrm>
          <a:prstGeom prst="rect">
            <a:avLst/>
          </a:prstGeom>
          <a:noFill/>
          <a:ln w="9525">
            <a:noFill/>
            <a:miter lim="800000"/>
            <a:headEnd/>
            <a:tailEnd/>
          </a:ln>
        </p:spPr>
      </p:pic>
      <p:sp>
        <p:nvSpPr>
          <p:cNvPr id="3" name="TextBox 2"/>
          <p:cNvSpPr txBox="1"/>
          <p:nvPr/>
        </p:nvSpPr>
        <p:spPr>
          <a:xfrm>
            <a:off x="3886200" y="2539900"/>
            <a:ext cx="5324791" cy="369332"/>
          </a:xfrm>
          <a:prstGeom prst="rect">
            <a:avLst/>
          </a:prstGeom>
          <a:noFill/>
        </p:spPr>
        <p:txBody>
          <a:bodyPr wrap="none" rtlCol="0">
            <a:spAutoFit/>
          </a:bodyPr>
          <a:lstStyle/>
          <a:p>
            <a:r>
              <a:rPr lang="en-US" dirty="0"/>
              <a:t>Edward Wilmot </a:t>
            </a:r>
            <a:r>
              <a:rPr lang="en-US" dirty="0" err="1" smtClean="0"/>
              <a:t>Blyden</a:t>
            </a:r>
            <a:r>
              <a:rPr lang="en-US" dirty="0" smtClean="0"/>
              <a:t>, Marcus  Garvey, Martin Delany</a:t>
            </a:r>
            <a:endParaRPr lang="en-US" dirty="0"/>
          </a:p>
        </p:txBody>
      </p:sp>
      <p:sp>
        <p:nvSpPr>
          <p:cNvPr id="13" name="TextBox 12"/>
          <p:cNvSpPr txBox="1"/>
          <p:nvPr/>
        </p:nvSpPr>
        <p:spPr>
          <a:xfrm>
            <a:off x="4256108" y="4527788"/>
            <a:ext cx="4584973" cy="369332"/>
          </a:xfrm>
          <a:prstGeom prst="rect">
            <a:avLst/>
          </a:prstGeom>
          <a:noFill/>
        </p:spPr>
        <p:txBody>
          <a:bodyPr wrap="none" rtlCol="0">
            <a:spAutoFit/>
          </a:bodyPr>
          <a:lstStyle/>
          <a:p>
            <a:r>
              <a:rPr lang="en-US" dirty="0" smtClean="0"/>
              <a:t>Sylvester Williams, W. E. B. Du Bois, A. M. </a:t>
            </a:r>
            <a:r>
              <a:rPr lang="en-US" dirty="0" err="1" smtClean="0"/>
              <a:t>Babu</a:t>
            </a:r>
            <a:endParaRPr lang="en-US" dirty="0"/>
          </a:p>
        </p:txBody>
      </p:sp>
      <p:sp>
        <p:nvSpPr>
          <p:cNvPr id="14" name="TextBox 13"/>
          <p:cNvSpPr txBox="1"/>
          <p:nvPr/>
        </p:nvSpPr>
        <p:spPr>
          <a:xfrm>
            <a:off x="3962192" y="6488668"/>
            <a:ext cx="4970913" cy="369332"/>
          </a:xfrm>
          <a:prstGeom prst="rect">
            <a:avLst/>
          </a:prstGeom>
          <a:noFill/>
        </p:spPr>
        <p:txBody>
          <a:bodyPr wrap="none" rtlCol="0">
            <a:spAutoFit/>
          </a:bodyPr>
          <a:lstStyle/>
          <a:p>
            <a:r>
              <a:rPr lang="en-US" dirty="0" smtClean="0"/>
              <a:t>Kwame Nkrumah, Julius </a:t>
            </a:r>
            <a:r>
              <a:rPr lang="en-US" dirty="0" err="1" smtClean="0"/>
              <a:t>Nyerere</a:t>
            </a:r>
            <a:r>
              <a:rPr lang="en-US" dirty="0" smtClean="0"/>
              <a:t>, Patrice Lumumba</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9423477" cy="769441"/>
          </a:xfrm>
          <a:prstGeom prst="rect">
            <a:avLst/>
          </a:prstGeom>
          <a:noFill/>
        </p:spPr>
        <p:txBody>
          <a:bodyPr wrap="none" rtlCol="0">
            <a:spAutoFit/>
          </a:bodyPr>
          <a:lstStyle/>
          <a:p>
            <a:r>
              <a:rPr lang="en-US" sz="4400" b="1" dirty="0" smtClean="0"/>
              <a:t>Organizational History of </a:t>
            </a:r>
            <a:r>
              <a:rPr lang="en-US" sz="4400" b="1" dirty="0" err="1" smtClean="0"/>
              <a:t>Panafricanism</a:t>
            </a:r>
            <a:endParaRPr lang="en-US" sz="4400" b="1" dirty="0"/>
          </a:p>
        </p:txBody>
      </p:sp>
      <p:sp>
        <p:nvSpPr>
          <p:cNvPr id="3" name="TextBox 2"/>
          <p:cNvSpPr txBox="1"/>
          <p:nvPr/>
        </p:nvSpPr>
        <p:spPr>
          <a:xfrm>
            <a:off x="76200" y="1295400"/>
            <a:ext cx="5011308" cy="5016758"/>
          </a:xfrm>
          <a:prstGeom prst="rect">
            <a:avLst/>
          </a:prstGeom>
          <a:noFill/>
        </p:spPr>
        <p:txBody>
          <a:bodyPr wrap="none" rtlCol="0">
            <a:spAutoFit/>
          </a:bodyPr>
          <a:lstStyle/>
          <a:p>
            <a:r>
              <a:rPr lang="en-US" sz="4000" b="1" u="sng" dirty="0" err="1" smtClean="0"/>
              <a:t>Panafrican</a:t>
            </a:r>
            <a:r>
              <a:rPr lang="en-US" sz="4000" b="1" u="sng" dirty="0" smtClean="0"/>
              <a:t> congresses</a:t>
            </a:r>
          </a:p>
          <a:p>
            <a:r>
              <a:rPr lang="en-US" sz="4000" b="1" dirty="0" smtClean="0"/>
              <a:t>1919 Paris</a:t>
            </a:r>
          </a:p>
          <a:p>
            <a:r>
              <a:rPr lang="en-US" sz="4000" b="1" dirty="0" smtClean="0"/>
              <a:t>1921 London</a:t>
            </a:r>
          </a:p>
          <a:p>
            <a:r>
              <a:rPr lang="en-US" sz="4000" b="1" dirty="0" smtClean="0"/>
              <a:t>1923 London/Lisbon</a:t>
            </a:r>
          </a:p>
          <a:p>
            <a:r>
              <a:rPr lang="en-US" sz="4000" b="1" dirty="0" smtClean="0"/>
              <a:t>1927 New York</a:t>
            </a:r>
          </a:p>
          <a:p>
            <a:r>
              <a:rPr lang="en-US" sz="4000" b="1" dirty="0" smtClean="0"/>
              <a:t>1945 Manchester</a:t>
            </a:r>
          </a:p>
          <a:p>
            <a:r>
              <a:rPr lang="en-US" sz="4000" b="1" dirty="0" smtClean="0"/>
              <a:t>1974 Dar </a:t>
            </a:r>
            <a:r>
              <a:rPr lang="en-US" sz="4000" b="1" dirty="0" err="1" smtClean="0"/>
              <a:t>es</a:t>
            </a:r>
            <a:r>
              <a:rPr lang="en-US" sz="4000" b="1" dirty="0" smtClean="0"/>
              <a:t> Salaam</a:t>
            </a:r>
          </a:p>
          <a:p>
            <a:r>
              <a:rPr lang="en-US" sz="4000" b="1" dirty="0" smtClean="0"/>
              <a:t>1994 Kampala</a:t>
            </a:r>
            <a:endParaRPr lang="en-US" sz="4000" b="1" dirty="0"/>
          </a:p>
        </p:txBody>
      </p:sp>
      <p:pic>
        <p:nvPicPr>
          <p:cNvPr id="11266" name="Picture 2"/>
          <p:cNvPicPr>
            <a:picLocks noChangeAspect="1" noChangeArrowheads="1"/>
          </p:cNvPicPr>
          <p:nvPr/>
        </p:nvPicPr>
        <p:blipFill>
          <a:blip r:embed="rId2" cstate="print"/>
          <a:srcRect/>
          <a:stretch>
            <a:fillRect/>
          </a:stretch>
        </p:blipFill>
        <p:spPr bwMode="auto">
          <a:xfrm>
            <a:off x="5181600" y="1371600"/>
            <a:ext cx="3733800" cy="2873276"/>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5638800" y="4340432"/>
            <a:ext cx="2581275" cy="2365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221050" cy="923330"/>
          </a:xfrm>
          <a:prstGeom prst="rect">
            <a:avLst/>
          </a:prstGeom>
          <a:noFill/>
        </p:spPr>
        <p:txBody>
          <a:bodyPr wrap="none" rtlCol="0">
            <a:spAutoFit/>
          </a:bodyPr>
          <a:lstStyle/>
          <a:p>
            <a:r>
              <a:rPr lang="en-US" sz="5400" b="1" dirty="0" smtClean="0"/>
              <a:t>Our music connects us to Africa</a:t>
            </a:r>
            <a:endParaRPr lang="en-US" sz="5400" b="1" dirty="0"/>
          </a:p>
        </p:txBody>
      </p:sp>
      <p:pic>
        <p:nvPicPr>
          <p:cNvPr id="12290" name="Picture 2"/>
          <p:cNvPicPr>
            <a:picLocks noChangeAspect="1" noChangeArrowheads="1"/>
          </p:cNvPicPr>
          <p:nvPr/>
        </p:nvPicPr>
        <p:blipFill>
          <a:blip r:embed="rId2" cstate="print"/>
          <a:srcRect/>
          <a:stretch>
            <a:fillRect/>
          </a:stretch>
        </p:blipFill>
        <p:spPr bwMode="auto">
          <a:xfrm>
            <a:off x="0" y="1447800"/>
            <a:ext cx="2857500" cy="28575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895600" y="1447800"/>
            <a:ext cx="2828925" cy="282892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5791199" y="1467802"/>
            <a:ext cx="3154251" cy="2799398"/>
          </a:xfrm>
          <a:prstGeom prst="rect">
            <a:avLst/>
          </a:prstGeom>
          <a:noFill/>
          <a:ln w="9525">
            <a:noFill/>
            <a:miter lim="800000"/>
            <a:headEnd/>
            <a:tailEnd/>
          </a:ln>
        </p:spPr>
      </p:pic>
      <p:pic>
        <p:nvPicPr>
          <p:cNvPr id="12293" name="Picture 5"/>
          <p:cNvPicPr>
            <a:picLocks noChangeAspect="1" noChangeArrowheads="1"/>
          </p:cNvPicPr>
          <p:nvPr/>
        </p:nvPicPr>
        <p:blipFill>
          <a:blip r:embed="rId5" cstate="print"/>
          <a:srcRect/>
          <a:stretch>
            <a:fillRect/>
          </a:stretch>
        </p:blipFill>
        <p:spPr bwMode="auto">
          <a:xfrm>
            <a:off x="6781800" y="4495800"/>
            <a:ext cx="2143125" cy="2143125"/>
          </a:xfrm>
          <a:prstGeom prst="rect">
            <a:avLst/>
          </a:prstGeom>
          <a:noFill/>
          <a:ln w="9525">
            <a:noFill/>
            <a:miter lim="800000"/>
            <a:headEnd/>
            <a:tailEnd/>
          </a:ln>
        </p:spPr>
      </p:pic>
      <p:pic>
        <p:nvPicPr>
          <p:cNvPr id="12294" name="Picture 6"/>
          <p:cNvPicPr>
            <a:picLocks noChangeAspect="1" noChangeArrowheads="1"/>
          </p:cNvPicPr>
          <p:nvPr/>
        </p:nvPicPr>
        <p:blipFill>
          <a:blip r:embed="rId6" cstate="print"/>
          <a:srcRect/>
          <a:stretch>
            <a:fillRect/>
          </a:stretch>
        </p:blipFill>
        <p:spPr bwMode="auto">
          <a:xfrm>
            <a:off x="76200" y="4572000"/>
            <a:ext cx="2133600" cy="2133600"/>
          </a:xfrm>
          <a:prstGeom prst="rect">
            <a:avLst/>
          </a:prstGeom>
          <a:noFill/>
          <a:ln w="9525">
            <a:noFill/>
            <a:miter lim="800000"/>
            <a:headEnd/>
            <a:tailEnd/>
          </a:ln>
        </p:spPr>
      </p:pic>
      <p:pic>
        <p:nvPicPr>
          <p:cNvPr id="12295" name="Picture 7"/>
          <p:cNvPicPr>
            <a:picLocks noChangeAspect="1" noChangeArrowheads="1"/>
          </p:cNvPicPr>
          <p:nvPr/>
        </p:nvPicPr>
        <p:blipFill>
          <a:blip r:embed="rId7" cstate="print"/>
          <a:srcRect/>
          <a:stretch>
            <a:fillRect/>
          </a:stretch>
        </p:blipFill>
        <p:spPr bwMode="auto">
          <a:xfrm>
            <a:off x="4419600" y="4495800"/>
            <a:ext cx="2162175" cy="2114550"/>
          </a:xfrm>
          <a:prstGeom prst="rect">
            <a:avLst/>
          </a:prstGeom>
          <a:noFill/>
          <a:ln w="9525">
            <a:noFill/>
            <a:miter lim="800000"/>
            <a:headEnd/>
            <a:tailEnd/>
          </a:ln>
        </p:spPr>
      </p:pic>
      <p:pic>
        <p:nvPicPr>
          <p:cNvPr id="12296" name="Picture 8"/>
          <p:cNvPicPr>
            <a:picLocks noChangeAspect="1" noChangeArrowheads="1"/>
          </p:cNvPicPr>
          <p:nvPr/>
        </p:nvPicPr>
        <p:blipFill>
          <a:blip r:embed="rId8" cstate="print"/>
          <a:srcRect/>
          <a:stretch>
            <a:fillRect/>
          </a:stretch>
        </p:blipFill>
        <p:spPr bwMode="auto">
          <a:xfrm>
            <a:off x="2305050" y="4448175"/>
            <a:ext cx="196215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9265" y="76200"/>
            <a:ext cx="2898935" cy="6301725"/>
          </a:xfrm>
          <a:prstGeom prst="rect">
            <a:avLst/>
          </a:prstGeom>
          <a:noFill/>
        </p:spPr>
        <p:txBody>
          <a:bodyPr wrap="none" rtlCol="0">
            <a:spAutoFit/>
          </a:bodyPr>
          <a:lstStyle/>
          <a:p>
            <a:pPr algn="r">
              <a:spcAft>
                <a:spcPts val="300"/>
              </a:spcAft>
            </a:pPr>
            <a:r>
              <a:rPr lang="en-US" sz="3200" b="1" dirty="0" smtClean="0"/>
              <a:t>Modes of</a:t>
            </a:r>
          </a:p>
          <a:p>
            <a:pPr algn="r">
              <a:spcAft>
                <a:spcPts val="300"/>
              </a:spcAft>
            </a:pPr>
            <a:r>
              <a:rPr lang="en-US" sz="3200" b="1" dirty="0" smtClean="0"/>
              <a:t>Social cohesion</a:t>
            </a:r>
          </a:p>
          <a:p>
            <a:pPr>
              <a:spcAft>
                <a:spcPts val="300"/>
              </a:spcAft>
            </a:pPr>
            <a:endParaRPr lang="en-US" sz="2400" dirty="0" smtClean="0"/>
          </a:p>
          <a:p>
            <a:pPr algn="r">
              <a:spcAft>
                <a:spcPts val="300"/>
              </a:spcAft>
            </a:pPr>
            <a:r>
              <a:rPr lang="en-US" sz="3200" dirty="0" smtClean="0"/>
              <a:t>Africa</a:t>
            </a:r>
          </a:p>
          <a:p>
            <a:pPr algn="r">
              <a:spcAft>
                <a:spcPts val="300"/>
              </a:spcAft>
            </a:pPr>
            <a:endParaRPr lang="en-US" sz="3200" dirty="0" smtClean="0"/>
          </a:p>
          <a:p>
            <a:pPr algn="r">
              <a:spcAft>
                <a:spcPts val="300"/>
              </a:spcAft>
            </a:pPr>
            <a:r>
              <a:rPr lang="en-US" sz="3200" dirty="0" smtClean="0"/>
              <a:t>Slavery</a:t>
            </a:r>
          </a:p>
          <a:p>
            <a:pPr algn="r">
              <a:spcAft>
                <a:spcPts val="300"/>
              </a:spcAft>
            </a:pPr>
            <a:endParaRPr lang="en-US" sz="3200" dirty="0" smtClean="0"/>
          </a:p>
          <a:p>
            <a:pPr algn="r">
              <a:spcAft>
                <a:spcPts val="300"/>
              </a:spcAft>
            </a:pPr>
            <a:r>
              <a:rPr lang="en-US" sz="3200" dirty="0" smtClean="0"/>
              <a:t>Rural</a:t>
            </a:r>
          </a:p>
          <a:p>
            <a:pPr algn="r">
              <a:spcAft>
                <a:spcPts val="300"/>
              </a:spcAft>
            </a:pPr>
            <a:endParaRPr lang="en-US" sz="3200" dirty="0" smtClean="0"/>
          </a:p>
          <a:p>
            <a:pPr algn="r">
              <a:spcAft>
                <a:spcPts val="300"/>
              </a:spcAft>
            </a:pPr>
            <a:r>
              <a:rPr lang="en-US" sz="3200" dirty="0" smtClean="0"/>
              <a:t>Urban</a:t>
            </a:r>
          </a:p>
          <a:p>
            <a:pPr algn="r">
              <a:spcAft>
                <a:spcPts val="300"/>
              </a:spcAft>
            </a:pPr>
            <a:endParaRPr lang="en-US" sz="3200" dirty="0" smtClean="0"/>
          </a:p>
          <a:p>
            <a:pPr algn="r">
              <a:spcAft>
                <a:spcPts val="300"/>
              </a:spcAft>
            </a:pPr>
            <a:r>
              <a:rPr lang="en-US" sz="3200" dirty="0" smtClean="0"/>
              <a:t>Information</a:t>
            </a:r>
          </a:p>
        </p:txBody>
      </p:sp>
      <p:sp>
        <p:nvSpPr>
          <p:cNvPr id="3" name="Rectangle 2"/>
          <p:cNvSpPr/>
          <p:nvPr/>
        </p:nvSpPr>
        <p:spPr>
          <a:xfrm>
            <a:off x="5105400" y="76200"/>
            <a:ext cx="3429000" cy="5678478"/>
          </a:xfrm>
          <a:prstGeom prst="rect">
            <a:avLst/>
          </a:prstGeom>
        </p:spPr>
        <p:txBody>
          <a:bodyPr wrap="square">
            <a:spAutoFit/>
          </a:bodyPr>
          <a:lstStyle/>
          <a:p>
            <a:pPr>
              <a:spcAft>
                <a:spcPts val="300"/>
              </a:spcAft>
            </a:pPr>
            <a:r>
              <a:rPr lang="en-US" sz="3200" b="1" dirty="0" smtClean="0"/>
              <a:t>Modes of</a:t>
            </a:r>
          </a:p>
          <a:p>
            <a:pPr>
              <a:spcAft>
                <a:spcPts val="300"/>
              </a:spcAft>
            </a:pPr>
            <a:r>
              <a:rPr lang="en-US" sz="3200" b="1" dirty="0" smtClean="0"/>
              <a:t>Social disruption</a:t>
            </a:r>
          </a:p>
          <a:p>
            <a:pPr algn="ctr">
              <a:spcAft>
                <a:spcPts val="300"/>
              </a:spcAft>
            </a:pPr>
            <a:endParaRPr lang="en-US" sz="3200" b="1" dirty="0" smtClean="0"/>
          </a:p>
          <a:p>
            <a:pPr>
              <a:spcAft>
                <a:spcPts val="300"/>
              </a:spcAft>
            </a:pPr>
            <a:endParaRPr lang="en-US" dirty="0" smtClean="0"/>
          </a:p>
          <a:p>
            <a:pPr>
              <a:spcAft>
                <a:spcPts val="300"/>
              </a:spcAft>
            </a:pPr>
            <a:r>
              <a:rPr lang="en-US" sz="3200" dirty="0" smtClean="0"/>
              <a:t>Slave trade</a:t>
            </a:r>
          </a:p>
          <a:p>
            <a:pPr>
              <a:spcAft>
                <a:spcPts val="300"/>
              </a:spcAft>
            </a:pPr>
            <a:endParaRPr lang="en-US" sz="3200" dirty="0" smtClean="0"/>
          </a:p>
          <a:p>
            <a:pPr>
              <a:spcAft>
                <a:spcPts val="300"/>
              </a:spcAft>
            </a:pPr>
            <a:r>
              <a:rPr lang="en-US" sz="3200" dirty="0" smtClean="0"/>
              <a:t>Emancipation</a:t>
            </a:r>
          </a:p>
          <a:p>
            <a:pPr>
              <a:spcAft>
                <a:spcPts val="300"/>
              </a:spcAft>
            </a:pPr>
            <a:endParaRPr lang="en-US" sz="3200" dirty="0" smtClean="0"/>
          </a:p>
          <a:p>
            <a:pPr>
              <a:spcAft>
                <a:spcPts val="300"/>
              </a:spcAft>
            </a:pPr>
            <a:r>
              <a:rPr lang="en-US" sz="3200" dirty="0" smtClean="0"/>
              <a:t>Great migrations</a:t>
            </a:r>
          </a:p>
          <a:p>
            <a:pPr>
              <a:spcAft>
                <a:spcPts val="300"/>
              </a:spcAft>
            </a:pPr>
            <a:endParaRPr lang="en-US" sz="3200" dirty="0" smtClean="0"/>
          </a:p>
          <a:p>
            <a:pPr>
              <a:spcAft>
                <a:spcPts val="300"/>
              </a:spcAft>
            </a:pPr>
            <a:r>
              <a:rPr lang="en-US" sz="3200" dirty="0" smtClean="0"/>
              <a:t>Crisis</a:t>
            </a:r>
          </a:p>
        </p:txBody>
      </p:sp>
      <p:sp>
        <p:nvSpPr>
          <p:cNvPr id="4" name="TextBox 3"/>
          <p:cNvSpPr txBox="1"/>
          <p:nvPr/>
        </p:nvSpPr>
        <p:spPr>
          <a:xfrm>
            <a:off x="0" y="6334780"/>
            <a:ext cx="9144000" cy="523220"/>
          </a:xfrm>
          <a:prstGeom prst="rect">
            <a:avLst/>
          </a:prstGeom>
          <a:noFill/>
        </p:spPr>
        <p:txBody>
          <a:bodyPr wrap="square" rtlCol="0">
            <a:spAutoFit/>
          </a:bodyPr>
          <a:lstStyle/>
          <a:p>
            <a:pPr algn="ctr"/>
            <a:r>
              <a:rPr lang="en-US" sz="2800" b="1" dirty="0" smtClean="0"/>
              <a:t>The basic difference is trans-generation continuity</a:t>
            </a:r>
            <a:endParaRPr lang="en-US" sz="2800" b="1" dirty="0"/>
          </a:p>
        </p:txBody>
      </p:sp>
      <p:cxnSp>
        <p:nvCxnSpPr>
          <p:cNvPr id="9" name="Straight Arrow Connector 8"/>
          <p:cNvCxnSpPr/>
          <p:nvPr/>
        </p:nvCxnSpPr>
        <p:spPr>
          <a:xfrm>
            <a:off x="4038600" y="51054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8600" y="5638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114800" y="4085492"/>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038600" y="4495800"/>
            <a:ext cx="8382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038600" y="3048000"/>
            <a:ext cx="9144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038600" y="3429000"/>
            <a:ext cx="914400" cy="457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1951892"/>
            <a:ext cx="838200" cy="25790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038600" y="2514600"/>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43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6680"/>
            <a:ext cx="9301777" cy="1261884"/>
          </a:xfrm>
          <a:prstGeom prst="rect">
            <a:avLst/>
          </a:prstGeom>
          <a:noFill/>
        </p:spPr>
        <p:txBody>
          <a:bodyPr wrap="none" rtlCol="0">
            <a:spAutoFit/>
          </a:bodyPr>
          <a:lstStyle/>
          <a:p>
            <a:pPr algn="ctr"/>
            <a:r>
              <a:rPr lang="en-US" sz="4800" b="1" dirty="0" smtClean="0"/>
              <a:t>New migrations make a difference </a:t>
            </a:r>
          </a:p>
          <a:p>
            <a:pPr algn="ctr"/>
            <a:r>
              <a:rPr lang="en-US" sz="2800" b="1" dirty="0" smtClean="0"/>
              <a:t>(</a:t>
            </a:r>
            <a:r>
              <a:rPr lang="en-US" sz="2800" b="1" dirty="0" smtClean="0"/>
              <a:t>2010 </a:t>
            </a:r>
            <a:r>
              <a:rPr lang="en-US" sz="2800" b="1" dirty="0" smtClean="0"/>
              <a:t>Census)</a:t>
            </a:r>
            <a:endParaRPr lang="en-US" sz="2800" b="1"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55204"/>
            <a:ext cx="8001000" cy="560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6680"/>
            <a:ext cx="9301777" cy="1261884"/>
          </a:xfrm>
          <a:prstGeom prst="rect">
            <a:avLst/>
          </a:prstGeom>
          <a:noFill/>
        </p:spPr>
        <p:txBody>
          <a:bodyPr wrap="none" rtlCol="0">
            <a:spAutoFit/>
          </a:bodyPr>
          <a:lstStyle/>
          <a:p>
            <a:pPr algn="ctr"/>
            <a:r>
              <a:rPr lang="en-US" sz="4800" b="1" dirty="0" smtClean="0"/>
              <a:t>New migrations make a difference </a:t>
            </a:r>
          </a:p>
          <a:p>
            <a:pPr algn="ctr"/>
            <a:r>
              <a:rPr lang="en-US" sz="2800" b="1" dirty="0" smtClean="0"/>
              <a:t>(</a:t>
            </a:r>
            <a:r>
              <a:rPr lang="en-US" sz="2800" b="1" dirty="0" smtClean="0"/>
              <a:t>2010 </a:t>
            </a:r>
            <a:r>
              <a:rPr lang="en-US" sz="2800" b="1" dirty="0" smtClean="0"/>
              <a:t>Census)</a:t>
            </a:r>
            <a:endParaRPr lang="en-US" sz="2800" b="1"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55204"/>
            <a:ext cx="8001000" cy="5602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7407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0" y="152400"/>
            <a:ext cx="2032000" cy="3048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514600" y="228600"/>
            <a:ext cx="1936977" cy="29718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304800" y="3542179"/>
            <a:ext cx="2057400" cy="3106271"/>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6934200" y="304800"/>
            <a:ext cx="1962150" cy="3097119"/>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4572000" y="228600"/>
            <a:ext cx="1828800" cy="3115340"/>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2514600" y="3428999"/>
            <a:ext cx="2057400" cy="3065929"/>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4724400" y="3429000"/>
            <a:ext cx="2191820" cy="3048000"/>
          </a:xfrm>
          <a:prstGeom prst="rect">
            <a:avLst/>
          </a:prstGeom>
          <a:noFill/>
          <a:ln w="9525">
            <a:noFill/>
            <a:miter lim="800000"/>
            <a:headEnd/>
            <a:tailEnd/>
          </a:ln>
        </p:spPr>
      </p:pic>
      <p:pic>
        <p:nvPicPr>
          <p:cNvPr id="5129" name="Picture 9"/>
          <p:cNvPicPr>
            <a:picLocks noChangeAspect="1" noChangeArrowheads="1"/>
          </p:cNvPicPr>
          <p:nvPr/>
        </p:nvPicPr>
        <p:blipFill>
          <a:blip r:embed="rId9" cstate="print"/>
          <a:srcRect/>
          <a:stretch>
            <a:fillRect/>
          </a:stretch>
        </p:blipFill>
        <p:spPr bwMode="auto">
          <a:xfrm>
            <a:off x="7062216" y="3657600"/>
            <a:ext cx="1853184"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
            <a:ext cx="8599727" cy="3170099"/>
          </a:xfrm>
          <a:prstGeom prst="rect">
            <a:avLst/>
          </a:prstGeom>
          <a:noFill/>
        </p:spPr>
        <p:txBody>
          <a:bodyPr wrap="none" rtlCol="0">
            <a:spAutoFit/>
          </a:bodyPr>
          <a:lstStyle/>
          <a:p>
            <a:pPr algn="ctr"/>
            <a:r>
              <a:rPr lang="en-US" sz="4000" b="1" i="1" dirty="0" smtClean="0"/>
              <a:t>Nationalism is a dialectical reality</a:t>
            </a:r>
          </a:p>
          <a:p>
            <a:r>
              <a:rPr lang="en-US" sz="4000" b="1" dirty="0" smtClean="0"/>
              <a:t>External – racist forces of segregation</a:t>
            </a:r>
          </a:p>
          <a:p>
            <a:r>
              <a:rPr lang="en-US" sz="4000" b="1" dirty="0" smtClean="0"/>
              <a:t>	forced isolation on Black people</a:t>
            </a:r>
          </a:p>
          <a:p>
            <a:r>
              <a:rPr lang="en-US" sz="4000" b="1" dirty="0" smtClean="0"/>
              <a:t>Internal – unity of common experience</a:t>
            </a:r>
          </a:p>
          <a:p>
            <a:r>
              <a:rPr lang="en-US" sz="4000" b="1" dirty="0" smtClean="0"/>
              <a:t>	and need for defense to survive</a:t>
            </a:r>
            <a:endParaRPr lang="en-US" sz="4000" b="1" dirty="0"/>
          </a:p>
        </p:txBody>
      </p:sp>
      <p:pic>
        <p:nvPicPr>
          <p:cNvPr id="14338" name="Picture 2"/>
          <p:cNvPicPr>
            <a:picLocks noChangeAspect="1" noChangeArrowheads="1"/>
          </p:cNvPicPr>
          <p:nvPr/>
        </p:nvPicPr>
        <p:blipFill>
          <a:blip r:embed="rId2" cstate="print"/>
          <a:srcRect/>
          <a:stretch>
            <a:fillRect/>
          </a:stretch>
        </p:blipFill>
        <p:spPr bwMode="auto">
          <a:xfrm>
            <a:off x="4572000" y="3196771"/>
            <a:ext cx="4305300" cy="3416905"/>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838200" y="3170403"/>
            <a:ext cx="3352800" cy="3458998"/>
          </a:xfrm>
          <a:prstGeom prst="rect">
            <a:avLst/>
          </a:prstGeom>
          <a:noFill/>
          <a:ln w="9525">
            <a:noFill/>
            <a:miter lim="800000"/>
            <a:headEnd/>
            <a:tailEnd/>
          </a:ln>
        </p:spPr>
      </p:pic>
      <p:sp>
        <p:nvSpPr>
          <p:cNvPr id="5" name="TextBox 4"/>
          <p:cNvSpPr txBox="1"/>
          <p:nvPr/>
        </p:nvSpPr>
        <p:spPr>
          <a:xfrm>
            <a:off x="4800600" y="6096000"/>
            <a:ext cx="915635" cy="523220"/>
          </a:xfrm>
          <a:prstGeom prst="rect">
            <a:avLst/>
          </a:prstGeom>
          <a:noFill/>
        </p:spPr>
        <p:txBody>
          <a:bodyPr wrap="none" rtlCol="0">
            <a:spAutoFit/>
          </a:bodyPr>
          <a:lstStyle/>
          <a:p>
            <a:r>
              <a:rPr lang="en-US" sz="2800" b="1" dirty="0" smtClean="0"/>
              <a:t>1963</a:t>
            </a:r>
            <a:endParaRPr lang="en-US" sz="28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69719"/>
            <a:ext cx="8941487" cy="830997"/>
          </a:xfrm>
          <a:prstGeom prst="rect">
            <a:avLst/>
          </a:prstGeom>
          <a:noFill/>
        </p:spPr>
        <p:txBody>
          <a:bodyPr wrap="none" rtlCol="0">
            <a:spAutoFit/>
          </a:bodyPr>
          <a:lstStyle/>
          <a:p>
            <a:r>
              <a:rPr lang="en-US" sz="4800" b="1" dirty="0" smtClean="0"/>
              <a:t>Dogma drives ideological tradition</a:t>
            </a:r>
            <a:endParaRPr lang="en-US" sz="4800" b="1" dirty="0"/>
          </a:p>
        </p:txBody>
      </p:sp>
      <p:pic>
        <p:nvPicPr>
          <p:cNvPr id="16386" name="Picture 2"/>
          <p:cNvPicPr>
            <a:picLocks noChangeAspect="1" noChangeArrowheads="1"/>
          </p:cNvPicPr>
          <p:nvPr/>
        </p:nvPicPr>
        <p:blipFill>
          <a:blip r:embed="rId2" cstate="print"/>
          <a:srcRect/>
          <a:stretch>
            <a:fillRect/>
          </a:stretch>
        </p:blipFill>
        <p:spPr bwMode="auto">
          <a:xfrm>
            <a:off x="228600" y="592281"/>
            <a:ext cx="2081213" cy="3129644"/>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2531068" y="592281"/>
            <a:ext cx="2117132" cy="3124200"/>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7162800" y="612601"/>
            <a:ext cx="1828800" cy="5593080"/>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4800600" y="592281"/>
            <a:ext cx="2133600" cy="3080599"/>
          </a:xfrm>
          <a:prstGeom prst="rect">
            <a:avLst/>
          </a:prstGeom>
          <a:noFill/>
          <a:ln w="9525">
            <a:noFill/>
            <a:miter lim="800000"/>
            <a:headEnd/>
            <a:tailEnd/>
          </a:ln>
        </p:spPr>
      </p:pic>
      <p:pic>
        <p:nvPicPr>
          <p:cNvPr id="16390" name="Picture 6"/>
          <p:cNvPicPr>
            <a:picLocks noChangeAspect="1" noChangeArrowheads="1"/>
          </p:cNvPicPr>
          <p:nvPr/>
        </p:nvPicPr>
        <p:blipFill>
          <a:blip r:embed="rId6" cstate="print"/>
          <a:srcRect/>
          <a:stretch>
            <a:fillRect/>
          </a:stretch>
        </p:blipFill>
        <p:spPr bwMode="auto">
          <a:xfrm>
            <a:off x="22860" y="3901701"/>
            <a:ext cx="4919980" cy="2989268"/>
          </a:xfrm>
          <a:prstGeom prst="rect">
            <a:avLst/>
          </a:prstGeom>
          <a:noFill/>
          <a:ln w="9525">
            <a:noFill/>
            <a:miter lim="800000"/>
            <a:headEnd/>
            <a:tailEnd/>
          </a:ln>
        </p:spPr>
      </p:pic>
      <p:pic>
        <p:nvPicPr>
          <p:cNvPr id="16391" name="Picture 7"/>
          <p:cNvPicPr>
            <a:picLocks noChangeAspect="1" noChangeArrowheads="1"/>
          </p:cNvPicPr>
          <p:nvPr/>
        </p:nvPicPr>
        <p:blipFill>
          <a:blip r:embed="rId7" cstate="print"/>
          <a:srcRect/>
          <a:stretch>
            <a:fillRect/>
          </a:stretch>
        </p:blipFill>
        <p:spPr bwMode="auto">
          <a:xfrm>
            <a:off x="5044440" y="4008813"/>
            <a:ext cx="1828800" cy="2770909"/>
          </a:xfrm>
          <a:prstGeom prst="rect">
            <a:avLst/>
          </a:prstGeom>
          <a:noFill/>
          <a:ln w="9525">
            <a:noFill/>
            <a:miter lim="800000"/>
            <a:headEnd/>
            <a:tailEnd/>
          </a:ln>
        </p:spPr>
      </p:pic>
      <p:sp>
        <p:nvSpPr>
          <p:cNvPr id="3" name="TextBox 2"/>
          <p:cNvSpPr txBox="1"/>
          <p:nvPr/>
        </p:nvSpPr>
        <p:spPr>
          <a:xfrm>
            <a:off x="1084121" y="3649641"/>
            <a:ext cx="4757906" cy="369332"/>
          </a:xfrm>
          <a:prstGeom prst="rect">
            <a:avLst/>
          </a:prstGeom>
          <a:noFill/>
        </p:spPr>
        <p:txBody>
          <a:bodyPr wrap="none" rtlCol="0">
            <a:spAutoFit/>
          </a:bodyPr>
          <a:lstStyle/>
          <a:p>
            <a:r>
              <a:rPr lang="en-US" dirty="0" smtClean="0"/>
              <a:t>Elijah Muhamad, Wallace D. Ford, Marcus </a:t>
            </a:r>
            <a:r>
              <a:rPr lang="en-US" dirty="0"/>
              <a:t>G</a:t>
            </a:r>
            <a:r>
              <a:rPr lang="en-US" dirty="0" smtClean="0"/>
              <a:t>arvey</a:t>
            </a:r>
            <a:endParaRPr lang="en-US" dirty="0"/>
          </a:p>
        </p:txBody>
      </p:sp>
      <p:sp>
        <p:nvSpPr>
          <p:cNvPr id="4" name="TextBox 3"/>
          <p:cNvSpPr txBox="1"/>
          <p:nvPr/>
        </p:nvSpPr>
        <p:spPr>
          <a:xfrm>
            <a:off x="6842761" y="6192520"/>
            <a:ext cx="2438400" cy="646331"/>
          </a:xfrm>
          <a:prstGeom prst="rect">
            <a:avLst/>
          </a:prstGeom>
          <a:noFill/>
        </p:spPr>
        <p:txBody>
          <a:bodyPr wrap="square" rtlCol="0">
            <a:spAutoFit/>
          </a:bodyPr>
          <a:lstStyle/>
          <a:p>
            <a:r>
              <a:rPr lang="en-US" dirty="0" smtClean="0"/>
              <a:t>Above: Noble Drew Ali,</a:t>
            </a:r>
          </a:p>
          <a:p>
            <a:r>
              <a:rPr lang="en-US" dirty="0" smtClean="0"/>
              <a:t>Left: Hubert Harrison</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533400" y="2373086"/>
            <a:ext cx="2819400" cy="4027714"/>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r="3460"/>
          <a:stretch>
            <a:fillRect/>
          </a:stretch>
        </p:blipFill>
        <p:spPr bwMode="auto">
          <a:xfrm>
            <a:off x="3657600" y="2217549"/>
            <a:ext cx="4572000" cy="4107051"/>
          </a:xfrm>
          <a:prstGeom prst="rect">
            <a:avLst/>
          </a:prstGeom>
          <a:noFill/>
          <a:ln w="9525">
            <a:noFill/>
            <a:miter lim="800000"/>
            <a:headEnd/>
            <a:tailEnd/>
          </a:ln>
        </p:spPr>
      </p:pic>
      <p:sp>
        <p:nvSpPr>
          <p:cNvPr id="5" name="TextBox 4"/>
          <p:cNvSpPr txBox="1"/>
          <p:nvPr/>
        </p:nvSpPr>
        <p:spPr>
          <a:xfrm>
            <a:off x="0" y="76200"/>
            <a:ext cx="9252469" cy="1938992"/>
          </a:xfrm>
          <a:prstGeom prst="rect">
            <a:avLst/>
          </a:prstGeom>
          <a:noFill/>
        </p:spPr>
        <p:txBody>
          <a:bodyPr wrap="none" rtlCol="0">
            <a:spAutoFit/>
          </a:bodyPr>
          <a:lstStyle/>
          <a:p>
            <a:r>
              <a:rPr lang="en-US" sz="4800" b="1" dirty="0" smtClean="0"/>
              <a:t>From the Black Belt into the cities:  </a:t>
            </a:r>
          </a:p>
          <a:p>
            <a:r>
              <a:rPr lang="en-US" sz="3600" b="1" dirty="0" smtClean="0"/>
              <a:t>Black power began to be expressed on the </a:t>
            </a:r>
          </a:p>
          <a:p>
            <a:r>
              <a:rPr lang="en-US" sz="3600" b="1" dirty="0" smtClean="0"/>
              <a:t>street, at the ballot box and at the cash register</a:t>
            </a:r>
            <a:endParaRPr lang="en-US" sz="36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653" r="6861" b="4718"/>
          <a:stretch>
            <a:fillRect/>
          </a:stretch>
        </p:blipFill>
        <p:spPr bwMode="auto">
          <a:xfrm>
            <a:off x="152400" y="152400"/>
            <a:ext cx="1981200" cy="335280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2286000" y="152400"/>
            <a:ext cx="2196703" cy="3429000"/>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4572000" y="152400"/>
            <a:ext cx="2145792" cy="3352800"/>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l="18504" r="18504"/>
          <a:stretch>
            <a:fillRect/>
          </a:stretch>
        </p:blipFill>
        <p:spPr bwMode="auto">
          <a:xfrm>
            <a:off x="6906000" y="152400"/>
            <a:ext cx="2148000" cy="3409950"/>
          </a:xfrm>
          <a:prstGeom prst="rect">
            <a:avLst/>
          </a:prstGeom>
          <a:noFill/>
          <a:ln w="9525">
            <a:noFill/>
            <a:miter lim="800000"/>
            <a:headEnd/>
            <a:tailEnd/>
          </a:ln>
        </p:spPr>
      </p:pic>
      <p:pic>
        <p:nvPicPr>
          <p:cNvPr id="6151" name="Picture 7"/>
          <p:cNvPicPr>
            <a:picLocks noChangeAspect="1" noChangeArrowheads="1"/>
          </p:cNvPicPr>
          <p:nvPr/>
        </p:nvPicPr>
        <p:blipFill>
          <a:blip r:embed="rId6" cstate="print"/>
          <a:srcRect/>
          <a:stretch>
            <a:fillRect/>
          </a:stretch>
        </p:blipFill>
        <p:spPr bwMode="auto">
          <a:xfrm>
            <a:off x="381000" y="3688080"/>
            <a:ext cx="1981200" cy="3169920"/>
          </a:xfrm>
          <a:prstGeom prst="rect">
            <a:avLst/>
          </a:prstGeom>
          <a:noFill/>
          <a:ln w="9525">
            <a:noFill/>
            <a:miter lim="800000"/>
            <a:headEnd/>
            <a:tailEnd/>
          </a:ln>
        </p:spPr>
      </p:pic>
      <p:pic>
        <p:nvPicPr>
          <p:cNvPr id="6152" name="Picture 8"/>
          <p:cNvPicPr>
            <a:picLocks noChangeAspect="1" noChangeArrowheads="1"/>
          </p:cNvPicPr>
          <p:nvPr/>
        </p:nvPicPr>
        <p:blipFill>
          <a:blip r:embed="rId7" cstate="print"/>
          <a:srcRect/>
          <a:stretch>
            <a:fillRect/>
          </a:stretch>
        </p:blipFill>
        <p:spPr bwMode="auto">
          <a:xfrm>
            <a:off x="2362200" y="3657600"/>
            <a:ext cx="1982566" cy="3070224"/>
          </a:xfrm>
          <a:prstGeom prst="rect">
            <a:avLst/>
          </a:prstGeom>
          <a:noFill/>
          <a:ln w="9525">
            <a:noFill/>
            <a:miter lim="800000"/>
            <a:headEnd/>
            <a:tailEnd/>
          </a:ln>
        </p:spPr>
      </p:pic>
      <p:pic>
        <p:nvPicPr>
          <p:cNvPr id="6153" name="Picture 9"/>
          <p:cNvPicPr>
            <a:picLocks noChangeAspect="1" noChangeArrowheads="1"/>
          </p:cNvPicPr>
          <p:nvPr/>
        </p:nvPicPr>
        <p:blipFill>
          <a:blip r:embed="rId8" cstate="print"/>
          <a:srcRect/>
          <a:stretch>
            <a:fillRect/>
          </a:stretch>
        </p:blipFill>
        <p:spPr bwMode="auto">
          <a:xfrm>
            <a:off x="4572000" y="3669030"/>
            <a:ext cx="2057400" cy="3188970"/>
          </a:xfrm>
          <a:prstGeom prst="rect">
            <a:avLst/>
          </a:prstGeom>
          <a:noFill/>
          <a:ln w="9525">
            <a:noFill/>
            <a:miter lim="800000"/>
            <a:headEnd/>
            <a:tailEnd/>
          </a:ln>
        </p:spPr>
      </p:pic>
      <p:pic>
        <p:nvPicPr>
          <p:cNvPr id="6154" name="Picture 10"/>
          <p:cNvPicPr>
            <a:picLocks noChangeAspect="1" noChangeArrowheads="1"/>
          </p:cNvPicPr>
          <p:nvPr/>
        </p:nvPicPr>
        <p:blipFill>
          <a:blip r:embed="rId9" cstate="print"/>
          <a:srcRect/>
          <a:stretch>
            <a:fillRect/>
          </a:stretch>
        </p:blipFill>
        <p:spPr bwMode="auto">
          <a:xfrm>
            <a:off x="6781800" y="3505200"/>
            <a:ext cx="2209800" cy="34113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1099" y="0"/>
            <a:ext cx="7019101" cy="1107996"/>
          </a:xfrm>
          <a:prstGeom prst="rect">
            <a:avLst/>
          </a:prstGeom>
          <a:noFill/>
        </p:spPr>
        <p:txBody>
          <a:bodyPr wrap="none" rtlCol="0">
            <a:spAutoFit/>
          </a:bodyPr>
          <a:lstStyle/>
          <a:p>
            <a:r>
              <a:rPr lang="en-US" sz="6600" b="1" dirty="0" smtClean="0"/>
              <a:t>Liberation theology</a:t>
            </a:r>
            <a:endParaRPr lang="en-US" sz="6600" b="1" dirty="0"/>
          </a:p>
        </p:txBody>
      </p:sp>
      <p:pic>
        <p:nvPicPr>
          <p:cNvPr id="17410" name="Picture 2"/>
          <p:cNvPicPr>
            <a:picLocks noChangeAspect="1" noChangeArrowheads="1"/>
          </p:cNvPicPr>
          <p:nvPr/>
        </p:nvPicPr>
        <p:blipFill>
          <a:blip r:embed="rId2" cstate="print"/>
          <a:srcRect/>
          <a:stretch>
            <a:fillRect/>
          </a:stretch>
        </p:blipFill>
        <p:spPr bwMode="auto">
          <a:xfrm>
            <a:off x="3685922" y="1174095"/>
            <a:ext cx="5458078" cy="5531505"/>
          </a:xfrm>
          <a:prstGeom prst="rect">
            <a:avLst/>
          </a:prstGeom>
          <a:noFill/>
          <a:ln w="9525">
            <a:noFill/>
            <a:miter lim="800000"/>
            <a:headEnd/>
            <a:tailEnd/>
          </a:ln>
        </p:spPr>
      </p:pic>
      <p:sp>
        <p:nvSpPr>
          <p:cNvPr id="4" name="TextBox 3"/>
          <p:cNvSpPr txBox="1"/>
          <p:nvPr/>
        </p:nvSpPr>
        <p:spPr>
          <a:xfrm>
            <a:off x="76200" y="0"/>
            <a:ext cx="2514600" cy="4739759"/>
          </a:xfrm>
          <a:prstGeom prst="rect">
            <a:avLst/>
          </a:prstGeom>
          <a:noFill/>
        </p:spPr>
        <p:txBody>
          <a:bodyPr wrap="square" rtlCol="0">
            <a:spAutoFit/>
          </a:bodyPr>
          <a:lstStyle/>
          <a:p>
            <a:r>
              <a:rPr lang="en-US" sz="4000" b="1" dirty="0" smtClean="0"/>
              <a:t>African </a:t>
            </a:r>
          </a:p>
          <a:p>
            <a:r>
              <a:rPr lang="en-US" sz="4000" b="1" dirty="0" smtClean="0"/>
              <a:t>religion </a:t>
            </a:r>
          </a:p>
          <a:p>
            <a:r>
              <a:rPr lang="en-US" sz="4000" b="1" dirty="0" smtClean="0"/>
              <a:t>survived </a:t>
            </a:r>
          </a:p>
          <a:p>
            <a:r>
              <a:rPr lang="en-US" sz="4000" b="1" dirty="0" smtClean="0"/>
              <a:t>in the west</a:t>
            </a:r>
            <a:endParaRPr lang="en-US" sz="2800" b="1" dirty="0" smtClean="0"/>
          </a:p>
          <a:p>
            <a:r>
              <a:rPr lang="en-US" sz="2800" b="1" dirty="0" smtClean="0"/>
              <a:t>Voodoo</a:t>
            </a:r>
          </a:p>
          <a:p>
            <a:r>
              <a:rPr lang="en-US" sz="2800" b="1" dirty="0" smtClean="0"/>
              <a:t>Santeria</a:t>
            </a:r>
          </a:p>
          <a:p>
            <a:r>
              <a:rPr lang="en-US" sz="2800" b="1" dirty="0" err="1" smtClean="0"/>
              <a:t>Candomble</a:t>
            </a:r>
            <a:endParaRPr lang="en-US" sz="2800" b="1" dirty="0" smtClean="0"/>
          </a:p>
          <a:p>
            <a:endParaRPr lang="en-US" dirty="0" smtClean="0"/>
          </a:p>
        </p:txBody>
      </p:sp>
      <p:pic>
        <p:nvPicPr>
          <p:cNvPr id="17411" name="Picture 3"/>
          <p:cNvPicPr>
            <a:picLocks noChangeAspect="1" noChangeArrowheads="1"/>
          </p:cNvPicPr>
          <p:nvPr/>
        </p:nvPicPr>
        <p:blipFill>
          <a:blip r:embed="rId3" cstate="print"/>
          <a:srcRect/>
          <a:stretch>
            <a:fillRect/>
          </a:stretch>
        </p:blipFill>
        <p:spPr bwMode="auto">
          <a:xfrm>
            <a:off x="228599" y="4343401"/>
            <a:ext cx="3297525" cy="2438400"/>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1969410" y="914400"/>
            <a:ext cx="138339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082295" cy="738664"/>
          </a:xfrm>
          <a:prstGeom prst="rect">
            <a:avLst/>
          </a:prstGeom>
          <a:noFill/>
        </p:spPr>
        <p:txBody>
          <a:bodyPr wrap="none" rtlCol="0">
            <a:spAutoFit/>
          </a:bodyPr>
          <a:lstStyle/>
          <a:p>
            <a:r>
              <a:rPr lang="en-US" sz="4200" b="1" dirty="0" smtClean="0"/>
              <a:t>Organization history of the Black church</a:t>
            </a:r>
            <a:endParaRPr lang="en-US" sz="4200" b="1" dirty="0"/>
          </a:p>
        </p:txBody>
      </p:sp>
      <p:sp>
        <p:nvSpPr>
          <p:cNvPr id="3" name="TextBox 2"/>
          <p:cNvSpPr txBox="1"/>
          <p:nvPr/>
        </p:nvSpPr>
        <p:spPr>
          <a:xfrm>
            <a:off x="189238" y="838200"/>
            <a:ext cx="3925562" cy="3416320"/>
          </a:xfrm>
          <a:prstGeom prst="rect">
            <a:avLst/>
          </a:prstGeom>
          <a:noFill/>
        </p:spPr>
        <p:txBody>
          <a:bodyPr wrap="none" rtlCol="0">
            <a:spAutoFit/>
          </a:bodyPr>
          <a:lstStyle/>
          <a:p>
            <a:r>
              <a:rPr lang="en-US" sz="3600" b="1" dirty="0" smtClean="0"/>
              <a:t>Invisible institution</a:t>
            </a:r>
          </a:p>
          <a:p>
            <a:r>
              <a:rPr lang="en-US" sz="3600" b="1" dirty="0" smtClean="0"/>
              <a:t>Institutional church</a:t>
            </a:r>
          </a:p>
          <a:p>
            <a:r>
              <a:rPr lang="en-US" sz="3600" b="1" dirty="0" smtClean="0"/>
              <a:t>  donated land, </a:t>
            </a:r>
          </a:p>
          <a:p>
            <a:r>
              <a:rPr lang="en-US" sz="3600" b="1" dirty="0" smtClean="0"/>
              <a:t>  rented store front</a:t>
            </a:r>
          </a:p>
          <a:p>
            <a:r>
              <a:rPr lang="en-US" sz="3600" b="1" dirty="0" smtClean="0"/>
              <a:t>  bought church</a:t>
            </a:r>
          </a:p>
          <a:p>
            <a:r>
              <a:rPr lang="en-US" sz="3600" b="1" dirty="0" smtClean="0"/>
              <a:t>  built church</a:t>
            </a:r>
            <a:endParaRPr lang="en-US" sz="3600" b="1" dirty="0"/>
          </a:p>
        </p:txBody>
      </p:sp>
      <p:pic>
        <p:nvPicPr>
          <p:cNvPr id="8194" name="Picture 2"/>
          <p:cNvPicPr>
            <a:picLocks noChangeAspect="1" noChangeArrowheads="1"/>
          </p:cNvPicPr>
          <p:nvPr/>
        </p:nvPicPr>
        <p:blipFill>
          <a:blip r:embed="rId2" cstate="print"/>
          <a:srcRect/>
          <a:stretch>
            <a:fillRect/>
          </a:stretch>
        </p:blipFill>
        <p:spPr bwMode="auto">
          <a:xfrm>
            <a:off x="4648200" y="914400"/>
            <a:ext cx="4495800" cy="3019077"/>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533400" y="4191000"/>
            <a:ext cx="974407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58000" y="304800"/>
            <a:ext cx="2000250" cy="22860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28600" y="228600"/>
            <a:ext cx="4158026" cy="62484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4495800" y="304800"/>
            <a:ext cx="1905000" cy="2348242"/>
          </a:xfrm>
          <a:prstGeom prst="rect">
            <a:avLst/>
          </a:prstGeom>
          <a:noFill/>
          <a:ln w="9525">
            <a:noFill/>
            <a:miter lim="800000"/>
            <a:headEnd/>
            <a:tailEnd/>
          </a:ln>
        </p:spPr>
      </p:pic>
      <p:sp>
        <p:nvSpPr>
          <p:cNvPr id="5" name="TextBox 4"/>
          <p:cNvSpPr txBox="1"/>
          <p:nvPr/>
        </p:nvSpPr>
        <p:spPr>
          <a:xfrm>
            <a:off x="4724400" y="3078301"/>
            <a:ext cx="4228081" cy="3170099"/>
          </a:xfrm>
          <a:prstGeom prst="rect">
            <a:avLst/>
          </a:prstGeom>
          <a:noFill/>
        </p:spPr>
        <p:txBody>
          <a:bodyPr wrap="none" rtlCol="0">
            <a:spAutoFit/>
          </a:bodyPr>
          <a:lstStyle/>
          <a:p>
            <a:r>
              <a:rPr lang="en-US" sz="4000" b="1" dirty="0" smtClean="0"/>
              <a:t>Was Jesus Black?</a:t>
            </a:r>
          </a:p>
          <a:p>
            <a:r>
              <a:rPr lang="en-US" sz="4000" b="1" dirty="0" smtClean="0"/>
              <a:t>Does it matter?</a:t>
            </a:r>
          </a:p>
          <a:p>
            <a:r>
              <a:rPr lang="en-US" sz="4000" b="1" dirty="0" smtClean="0"/>
              <a:t>Does it matter that</a:t>
            </a:r>
          </a:p>
          <a:p>
            <a:r>
              <a:rPr lang="en-US" sz="4000" b="1" dirty="0" smtClean="0"/>
              <a:t>Religion has been</a:t>
            </a:r>
          </a:p>
          <a:p>
            <a:r>
              <a:rPr lang="en-US" sz="4000" b="1" dirty="0" smtClean="0"/>
              <a:t>used to oppress?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5433795" cy="830997"/>
          </a:xfrm>
          <a:prstGeom prst="rect">
            <a:avLst/>
          </a:prstGeom>
          <a:noFill/>
        </p:spPr>
        <p:txBody>
          <a:bodyPr wrap="none" rtlCol="0">
            <a:spAutoFit/>
          </a:bodyPr>
          <a:lstStyle/>
          <a:p>
            <a:r>
              <a:rPr lang="en-US" sz="4800" b="1" dirty="0" smtClean="0"/>
              <a:t>Lecture #4: Tradition</a:t>
            </a:r>
            <a:endParaRPr lang="en-US" sz="4800" b="1" dirty="0"/>
          </a:p>
        </p:txBody>
      </p:sp>
      <p:sp>
        <p:nvSpPr>
          <p:cNvPr id="3" name="TextBox 2"/>
          <p:cNvSpPr txBox="1"/>
          <p:nvPr/>
        </p:nvSpPr>
        <p:spPr>
          <a:xfrm>
            <a:off x="76200" y="830997"/>
            <a:ext cx="6019800" cy="2308324"/>
          </a:xfrm>
          <a:prstGeom prst="rect">
            <a:avLst/>
          </a:prstGeom>
          <a:noFill/>
        </p:spPr>
        <p:txBody>
          <a:bodyPr wrap="square" rtlCol="0">
            <a:spAutoFit/>
          </a:bodyPr>
          <a:lstStyle/>
          <a:p>
            <a:pPr marL="457200" indent="-457200">
              <a:buFont typeface="Arial" panose="020B0604020202020204" pitchFamily="34" charset="0"/>
              <a:buChar char="•"/>
            </a:pPr>
            <a:r>
              <a:rPr lang="en-US" sz="3600" b="1" dirty="0" smtClean="0"/>
              <a:t>Tradition in the political culture of everyday life</a:t>
            </a:r>
            <a:endParaRPr lang="en-US" sz="3600" b="1" dirty="0"/>
          </a:p>
          <a:p>
            <a:pPr marL="457200" indent="-457200">
              <a:buFont typeface="Arial" panose="020B0604020202020204" pitchFamily="34" charset="0"/>
              <a:buChar char="•"/>
            </a:pPr>
            <a:r>
              <a:rPr lang="en-US" sz="3600" b="1" dirty="0" smtClean="0"/>
              <a:t>Tradition in ideological frameworks</a:t>
            </a:r>
            <a:endParaRPr lang="en-US" sz="3600" b="1" dirty="0"/>
          </a:p>
        </p:txBody>
      </p:sp>
      <p:pic>
        <p:nvPicPr>
          <p:cNvPr id="8194" name="Picture 2"/>
          <p:cNvPicPr>
            <a:picLocks noChangeAspect="1" noChangeArrowheads="1"/>
          </p:cNvPicPr>
          <p:nvPr/>
        </p:nvPicPr>
        <p:blipFill>
          <a:blip r:embed="rId2" cstate="print"/>
          <a:srcRect/>
          <a:stretch>
            <a:fillRect/>
          </a:stretch>
        </p:blipFill>
        <p:spPr bwMode="auto">
          <a:xfrm>
            <a:off x="228600" y="3171824"/>
            <a:ext cx="4592370" cy="3457576"/>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6096000" y="228599"/>
            <a:ext cx="2981325" cy="296807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953000" y="3323610"/>
            <a:ext cx="4038600" cy="330579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l="5637" t="5556" r="8088" b="11111"/>
          <a:stretch>
            <a:fillRect/>
          </a:stretch>
        </p:blipFill>
        <p:spPr bwMode="auto">
          <a:xfrm>
            <a:off x="4724400" y="2743200"/>
            <a:ext cx="18288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9183796" cy="1231106"/>
          </a:xfrm>
          <a:prstGeom prst="rect">
            <a:avLst/>
          </a:prstGeom>
          <a:noFill/>
        </p:spPr>
        <p:txBody>
          <a:bodyPr wrap="none" rtlCol="0">
            <a:spAutoFit/>
          </a:bodyPr>
          <a:lstStyle/>
          <a:p>
            <a:r>
              <a:rPr lang="en-US" sz="3700" b="1" dirty="0" smtClean="0"/>
              <a:t>The Black church has been a site of liberation.</a:t>
            </a:r>
          </a:p>
          <a:p>
            <a:r>
              <a:rPr lang="en-US" sz="3700" b="1" dirty="0" smtClean="0"/>
              <a:t>King was an example.  But how many Kings?</a:t>
            </a:r>
            <a:endParaRPr lang="en-US" sz="3700" b="1" dirty="0"/>
          </a:p>
        </p:txBody>
      </p:sp>
      <p:pic>
        <p:nvPicPr>
          <p:cNvPr id="10242" name="Picture 2"/>
          <p:cNvPicPr>
            <a:picLocks noChangeAspect="1" noChangeArrowheads="1"/>
          </p:cNvPicPr>
          <p:nvPr/>
        </p:nvPicPr>
        <p:blipFill>
          <a:blip r:embed="rId2" cstate="print"/>
          <a:srcRect/>
          <a:stretch>
            <a:fillRect/>
          </a:stretch>
        </p:blipFill>
        <p:spPr bwMode="auto">
          <a:xfrm>
            <a:off x="966952" y="1976120"/>
            <a:ext cx="7338848" cy="4729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204" y="304800"/>
            <a:ext cx="8948796" cy="6247864"/>
          </a:xfrm>
          <a:prstGeom prst="rect">
            <a:avLst/>
          </a:prstGeom>
          <a:noFill/>
        </p:spPr>
        <p:txBody>
          <a:bodyPr wrap="none" rtlCol="0">
            <a:spAutoFit/>
          </a:bodyPr>
          <a:lstStyle/>
          <a:p>
            <a:pPr algn="ctr"/>
            <a:r>
              <a:rPr lang="en-US" sz="4000" b="1" dirty="0" smtClean="0"/>
              <a:t>The church is the major independent </a:t>
            </a:r>
          </a:p>
          <a:p>
            <a:pPr algn="ctr"/>
            <a:r>
              <a:rPr lang="en-US" sz="4000" b="1" dirty="0" smtClean="0"/>
              <a:t>social institution in the Black community.</a:t>
            </a:r>
          </a:p>
          <a:p>
            <a:pPr algn="ctr"/>
            <a:r>
              <a:rPr lang="en-US" sz="3200" b="1" dirty="0" smtClean="0"/>
              <a:t>Where do families gather every week?</a:t>
            </a:r>
          </a:p>
          <a:p>
            <a:pPr algn="ctr"/>
            <a:r>
              <a:rPr lang="en-US" sz="3200" b="1" dirty="0" smtClean="0"/>
              <a:t>Who helps the sick and shut in?</a:t>
            </a:r>
          </a:p>
          <a:p>
            <a:pPr algn="ctr"/>
            <a:r>
              <a:rPr lang="en-US" sz="3200" b="1" dirty="0" smtClean="0"/>
              <a:t>Who develops programs for the youth?</a:t>
            </a:r>
          </a:p>
          <a:p>
            <a:pPr algn="ctr"/>
            <a:r>
              <a:rPr lang="en-US" sz="3200" b="1" dirty="0" smtClean="0"/>
              <a:t>Who feeds the hungry?</a:t>
            </a:r>
          </a:p>
          <a:p>
            <a:pPr algn="ctr"/>
            <a:r>
              <a:rPr lang="en-US" sz="3200" b="1" dirty="0" smtClean="0"/>
              <a:t>Who develops leadership skills?</a:t>
            </a:r>
          </a:p>
          <a:p>
            <a:pPr algn="ctr"/>
            <a:r>
              <a:rPr lang="en-US" sz="3200" b="1" dirty="0" smtClean="0"/>
              <a:t>Where do we sing every week?</a:t>
            </a:r>
          </a:p>
          <a:p>
            <a:pPr algn="ctr"/>
            <a:r>
              <a:rPr lang="en-US" sz="3200" b="1" dirty="0" smtClean="0"/>
              <a:t>Where is the greatest real estate?</a:t>
            </a:r>
          </a:p>
          <a:p>
            <a:pPr algn="ctr"/>
            <a:r>
              <a:rPr lang="en-US" sz="3200" b="1" dirty="0" smtClean="0"/>
              <a:t>Who is the community spokes person?</a:t>
            </a:r>
          </a:p>
          <a:p>
            <a:pPr algn="ctr"/>
            <a:r>
              <a:rPr lang="en-US" sz="3200" b="1" dirty="0" smtClean="0"/>
              <a:t>Where can the community meet in crisis?</a:t>
            </a:r>
          </a:p>
          <a:p>
            <a:pPr algn="ctr"/>
            <a:r>
              <a:rPr lang="en-US" sz="3200" b="1" dirty="0" smtClean="0"/>
              <a:t>Where do we marry?  Mourn our dead?</a:t>
            </a:r>
            <a:endParaRPr lang="en-US" sz="3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cworter\Pictures\Toolbox\2011-10-23\Scan10052.JPG"/>
          <p:cNvPicPr>
            <a:picLocks noChangeAspect="1" noChangeArrowheads="1"/>
          </p:cNvPicPr>
          <p:nvPr/>
        </p:nvPicPr>
        <p:blipFill>
          <a:blip r:embed="rId2" cstate="print"/>
          <a:srcRect r="5109"/>
          <a:stretch>
            <a:fillRect/>
          </a:stretch>
        </p:blipFill>
        <p:spPr bwMode="auto">
          <a:xfrm>
            <a:off x="76200" y="76200"/>
            <a:ext cx="2209800" cy="3429000"/>
          </a:xfrm>
          <a:prstGeom prst="rect">
            <a:avLst/>
          </a:prstGeom>
          <a:noFill/>
        </p:spPr>
      </p:pic>
      <p:pic>
        <p:nvPicPr>
          <p:cNvPr id="2051" name="Picture 3" descr="C:\Users\mcworter\Pictures\Toolbox\2011-10-23\Scan10051.JPG"/>
          <p:cNvPicPr>
            <a:picLocks noChangeAspect="1" noChangeArrowheads="1"/>
          </p:cNvPicPr>
          <p:nvPr/>
        </p:nvPicPr>
        <p:blipFill>
          <a:blip r:embed="rId3" cstate="print"/>
          <a:srcRect/>
          <a:stretch>
            <a:fillRect/>
          </a:stretch>
        </p:blipFill>
        <p:spPr bwMode="auto">
          <a:xfrm>
            <a:off x="2362200" y="154574"/>
            <a:ext cx="2206015" cy="3350626"/>
          </a:xfrm>
          <a:prstGeom prst="rect">
            <a:avLst/>
          </a:prstGeom>
          <a:noFill/>
        </p:spPr>
      </p:pic>
      <p:pic>
        <p:nvPicPr>
          <p:cNvPr id="2052" name="Picture 4" descr="C:\Users\mcworter\Pictures\Toolbox\2011-10-23\Scan10050.JPG"/>
          <p:cNvPicPr>
            <a:picLocks noChangeAspect="1" noChangeArrowheads="1"/>
          </p:cNvPicPr>
          <p:nvPr/>
        </p:nvPicPr>
        <p:blipFill>
          <a:blip r:embed="rId4" cstate="print"/>
          <a:srcRect/>
          <a:stretch>
            <a:fillRect/>
          </a:stretch>
        </p:blipFill>
        <p:spPr bwMode="auto">
          <a:xfrm>
            <a:off x="4719050" y="152400"/>
            <a:ext cx="2215150" cy="3352800"/>
          </a:xfrm>
          <a:prstGeom prst="rect">
            <a:avLst/>
          </a:prstGeom>
          <a:noFill/>
        </p:spPr>
      </p:pic>
      <p:pic>
        <p:nvPicPr>
          <p:cNvPr id="2053" name="Picture 5" descr="C:\Users\mcworter\Pictures\Toolbox\2011-10-23\Scan10053.JPG"/>
          <p:cNvPicPr>
            <a:picLocks noChangeAspect="1" noChangeArrowheads="1"/>
          </p:cNvPicPr>
          <p:nvPr/>
        </p:nvPicPr>
        <p:blipFill>
          <a:blip r:embed="rId5" cstate="print"/>
          <a:srcRect/>
          <a:stretch>
            <a:fillRect/>
          </a:stretch>
        </p:blipFill>
        <p:spPr bwMode="auto">
          <a:xfrm>
            <a:off x="7059788" y="165100"/>
            <a:ext cx="2084212" cy="3340100"/>
          </a:xfrm>
          <a:prstGeom prst="rect">
            <a:avLst/>
          </a:prstGeom>
          <a:noFill/>
        </p:spPr>
      </p:pic>
      <p:pic>
        <p:nvPicPr>
          <p:cNvPr id="2054" name="Picture 6" descr="C:\Users\mcworter\Pictures\Toolbox\2011-10-23\Scan10054.JPG"/>
          <p:cNvPicPr>
            <a:picLocks noChangeAspect="1" noChangeArrowheads="1"/>
          </p:cNvPicPr>
          <p:nvPr/>
        </p:nvPicPr>
        <p:blipFill>
          <a:blip r:embed="rId6" cstate="print"/>
          <a:srcRect l="3440" t="2179" r="3670"/>
          <a:stretch>
            <a:fillRect/>
          </a:stretch>
        </p:blipFill>
        <p:spPr bwMode="auto">
          <a:xfrm>
            <a:off x="76200" y="3614149"/>
            <a:ext cx="2088304" cy="3472451"/>
          </a:xfrm>
          <a:prstGeom prst="rect">
            <a:avLst/>
          </a:prstGeom>
          <a:noFill/>
        </p:spPr>
      </p:pic>
      <p:pic>
        <p:nvPicPr>
          <p:cNvPr id="2055" name="Picture 7" descr="C:\Users\mcworter\Pictures\Toolbox\2011-10-23\Scan10055.JPG"/>
          <p:cNvPicPr>
            <a:picLocks noChangeAspect="1" noChangeArrowheads="1"/>
          </p:cNvPicPr>
          <p:nvPr/>
        </p:nvPicPr>
        <p:blipFill>
          <a:blip r:embed="rId7" cstate="print"/>
          <a:srcRect/>
          <a:stretch>
            <a:fillRect/>
          </a:stretch>
        </p:blipFill>
        <p:spPr bwMode="auto">
          <a:xfrm>
            <a:off x="2286000" y="3657600"/>
            <a:ext cx="2098139" cy="3200400"/>
          </a:xfrm>
          <a:prstGeom prst="rect">
            <a:avLst/>
          </a:prstGeom>
          <a:noFill/>
        </p:spPr>
      </p:pic>
      <p:pic>
        <p:nvPicPr>
          <p:cNvPr id="2056" name="Picture 8" descr="C:\Users\mcworter\Pictures\Toolbox\2011-10-23\Scan10056.JPG"/>
          <p:cNvPicPr>
            <a:picLocks noChangeAspect="1" noChangeArrowheads="1"/>
          </p:cNvPicPr>
          <p:nvPr/>
        </p:nvPicPr>
        <p:blipFill>
          <a:blip r:embed="rId8" cstate="print"/>
          <a:srcRect/>
          <a:stretch>
            <a:fillRect/>
          </a:stretch>
        </p:blipFill>
        <p:spPr bwMode="auto">
          <a:xfrm>
            <a:off x="4491993" y="3562350"/>
            <a:ext cx="2289807" cy="3371850"/>
          </a:xfrm>
          <a:prstGeom prst="rect">
            <a:avLst/>
          </a:prstGeom>
          <a:noFill/>
        </p:spPr>
      </p:pic>
      <p:pic>
        <p:nvPicPr>
          <p:cNvPr id="2057" name="Picture 9" descr="C:\Users\mcworter\Pictures\Toolbox\2011-10-23\Scan10057.JPG"/>
          <p:cNvPicPr>
            <a:picLocks noChangeAspect="1" noChangeArrowheads="1"/>
          </p:cNvPicPr>
          <p:nvPr/>
        </p:nvPicPr>
        <p:blipFill>
          <a:blip r:embed="rId9" cstate="print"/>
          <a:srcRect/>
          <a:stretch>
            <a:fillRect/>
          </a:stretch>
        </p:blipFill>
        <p:spPr bwMode="auto">
          <a:xfrm>
            <a:off x="6868747" y="3505200"/>
            <a:ext cx="2275253" cy="32766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8266" y="-76200"/>
            <a:ext cx="5123518" cy="1415772"/>
          </a:xfrm>
          <a:prstGeom prst="rect">
            <a:avLst/>
          </a:prstGeom>
          <a:noFill/>
        </p:spPr>
        <p:txBody>
          <a:bodyPr wrap="none" rtlCol="0">
            <a:spAutoFit/>
          </a:bodyPr>
          <a:lstStyle/>
          <a:p>
            <a:pPr algn="ctr"/>
            <a:r>
              <a:rPr lang="en-US" sz="5400" b="1" dirty="0" smtClean="0"/>
              <a:t>Triple oppression</a:t>
            </a:r>
          </a:p>
          <a:p>
            <a:pPr algn="ctr"/>
            <a:r>
              <a:rPr lang="en-US" sz="3200" b="1" dirty="0" smtClean="0"/>
              <a:t>nationality, class, gender</a:t>
            </a:r>
            <a:endParaRPr lang="en-US" sz="3200" b="1" dirty="0"/>
          </a:p>
        </p:txBody>
      </p:sp>
      <p:sp>
        <p:nvSpPr>
          <p:cNvPr id="3" name="Rectangle 2"/>
          <p:cNvSpPr/>
          <p:nvPr/>
        </p:nvSpPr>
        <p:spPr>
          <a:xfrm>
            <a:off x="0" y="5780782"/>
            <a:ext cx="9144000" cy="1077218"/>
          </a:xfrm>
          <a:prstGeom prst="rect">
            <a:avLst/>
          </a:prstGeom>
        </p:spPr>
        <p:txBody>
          <a:bodyPr wrap="square">
            <a:spAutoFit/>
          </a:bodyPr>
          <a:lstStyle/>
          <a:p>
            <a:r>
              <a:rPr lang="en-US" sz="1600" b="1" dirty="0" smtClean="0"/>
              <a:t>The black woman is demanding a new set of female definitions and a recognition of herself of a citizen, companion and confidant, not a matriarchal </a:t>
            </a:r>
            <a:r>
              <a:rPr lang="en-US" sz="1600" b="1" dirty="0" err="1" smtClean="0"/>
              <a:t>villian</a:t>
            </a:r>
            <a:r>
              <a:rPr lang="en-US" sz="1600" b="1" dirty="0" smtClean="0"/>
              <a:t> or a step stool baby-maker. Role integration advocates the complementary recognition of man and woman, not the competitive recognition of same.</a:t>
            </a:r>
          </a:p>
          <a:p>
            <a:r>
              <a:rPr lang="en-US" sz="1600" b="1" dirty="0" smtClean="0"/>
              <a:t>Third World Women’s Alliance 1970</a:t>
            </a:r>
            <a:endParaRPr lang="en-US" sz="1600" b="1" dirty="0"/>
          </a:p>
        </p:txBody>
      </p:sp>
      <p:pic>
        <p:nvPicPr>
          <p:cNvPr id="2050" name="Picture 2"/>
          <p:cNvPicPr>
            <a:picLocks noChangeAspect="1" noChangeArrowheads="1"/>
          </p:cNvPicPr>
          <p:nvPr/>
        </p:nvPicPr>
        <p:blipFill>
          <a:blip r:embed="rId2" cstate="print"/>
          <a:srcRect l="7849" t="21246" r="37204" b="2269"/>
          <a:stretch>
            <a:fillRect/>
          </a:stretch>
        </p:blipFill>
        <p:spPr bwMode="auto">
          <a:xfrm>
            <a:off x="1447800" y="123825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5117683" cy="2769989"/>
          </a:xfrm>
          <a:prstGeom prst="rect">
            <a:avLst/>
          </a:prstGeom>
          <a:noFill/>
        </p:spPr>
        <p:txBody>
          <a:bodyPr wrap="none" rtlCol="0">
            <a:spAutoFit/>
          </a:bodyPr>
          <a:lstStyle/>
          <a:p>
            <a:r>
              <a:rPr lang="en-US" sz="5400" b="1" dirty="0" smtClean="0"/>
              <a:t>Feminism:  </a:t>
            </a:r>
          </a:p>
          <a:p>
            <a:r>
              <a:rPr lang="en-US" sz="4000" b="1" dirty="0" smtClean="0"/>
              <a:t>Dynamic Black women </a:t>
            </a:r>
          </a:p>
          <a:p>
            <a:r>
              <a:rPr lang="en-US" sz="4000" b="1" dirty="0" smtClean="0"/>
              <a:t>Have always been </a:t>
            </a:r>
          </a:p>
          <a:p>
            <a:r>
              <a:rPr lang="en-US" sz="4000" b="1" dirty="0" smtClean="0"/>
              <a:t>ideologically strong</a:t>
            </a:r>
            <a:endParaRPr lang="en-US" sz="4000" b="1" dirty="0"/>
          </a:p>
        </p:txBody>
      </p:sp>
      <p:pic>
        <p:nvPicPr>
          <p:cNvPr id="1026" name="Picture 2"/>
          <p:cNvPicPr>
            <a:picLocks noChangeAspect="1" noChangeArrowheads="1"/>
          </p:cNvPicPr>
          <p:nvPr/>
        </p:nvPicPr>
        <p:blipFill rotWithShape="1">
          <a:blip r:embed="rId2" cstate="print"/>
          <a:srcRect b="22834"/>
          <a:stretch/>
        </p:blipFill>
        <p:spPr bwMode="auto">
          <a:xfrm>
            <a:off x="6324601" y="123826"/>
            <a:ext cx="2667000" cy="256996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87314" y="2769815"/>
            <a:ext cx="2462814" cy="374834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8604" r="32601"/>
          <a:stretch>
            <a:fillRect/>
          </a:stretch>
        </p:blipFill>
        <p:spPr bwMode="auto">
          <a:xfrm>
            <a:off x="2923310" y="2930236"/>
            <a:ext cx="3124200" cy="35814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279574" y="2963960"/>
            <a:ext cx="2434936" cy="3547676"/>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4904510" y="332510"/>
            <a:ext cx="1371600" cy="2211705"/>
          </a:xfrm>
          <a:prstGeom prst="rect">
            <a:avLst/>
          </a:prstGeom>
          <a:noFill/>
          <a:ln w="9525">
            <a:noFill/>
            <a:miter lim="800000"/>
            <a:headEnd/>
            <a:tailEnd/>
          </a:ln>
        </p:spPr>
      </p:pic>
      <p:sp>
        <p:nvSpPr>
          <p:cNvPr id="3" name="TextBox 2"/>
          <p:cNvSpPr txBox="1"/>
          <p:nvPr/>
        </p:nvSpPr>
        <p:spPr>
          <a:xfrm>
            <a:off x="6869020" y="2605931"/>
            <a:ext cx="1659557" cy="369332"/>
          </a:xfrm>
          <a:prstGeom prst="rect">
            <a:avLst/>
          </a:prstGeom>
          <a:noFill/>
        </p:spPr>
        <p:txBody>
          <a:bodyPr wrap="none" rtlCol="0">
            <a:spAutoFit/>
          </a:bodyPr>
          <a:lstStyle/>
          <a:p>
            <a:r>
              <a:rPr lang="en-US" dirty="0" smtClean="0"/>
              <a:t>Sojourner Truth</a:t>
            </a:r>
            <a:endParaRPr lang="en-US" dirty="0"/>
          </a:p>
        </p:txBody>
      </p:sp>
      <p:sp>
        <p:nvSpPr>
          <p:cNvPr id="4" name="TextBox 3"/>
          <p:cNvSpPr txBox="1"/>
          <p:nvPr/>
        </p:nvSpPr>
        <p:spPr>
          <a:xfrm>
            <a:off x="2015211" y="6483928"/>
            <a:ext cx="5113579" cy="369332"/>
          </a:xfrm>
          <a:prstGeom prst="rect">
            <a:avLst/>
          </a:prstGeom>
          <a:noFill/>
        </p:spPr>
        <p:txBody>
          <a:bodyPr wrap="none" rtlCol="0">
            <a:spAutoFit/>
          </a:bodyPr>
          <a:lstStyle/>
          <a:p>
            <a:r>
              <a:rPr lang="en-US" dirty="0" smtClean="0"/>
              <a:t>Ida B. Wells, Fannie Lou Hamer, Ruby Doris Robinson</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76200" y="3369395"/>
            <a:ext cx="3733800" cy="371720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419600" y="3316188"/>
            <a:ext cx="4495800" cy="3389412"/>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029200" y="0"/>
            <a:ext cx="4114800" cy="3479268"/>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7625" y="76200"/>
            <a:ext cx="4905375" cy="34539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cstate="print"/>
          <a:srcRect/>
          <a:stretch>
            <a:fillRect/>
          </a:stretch>
        </p:blipFill>
        <p:spPr bwMode="auto">
          <a:xfrm>
            <a:off x="4876801" y="2409825"/>
            <a:ext cx="4800599" cy="203835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365230" y="0"/>
            <a:ext cx="3778770" cy="25146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819525" y="4314825"/>
            <a:ext cx="1743075" cy="2619375"/>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5643590" y="4267200"/>
            <a:ext cx="3348010" cy="2514600"/>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2307084" y="-76200"/>
            <a:ext cx="3074542" cy="4343400"/>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0" y="4071668"/>
            <a:ext cx="3886200" cy="2786332"/>
          </a:xfrm>
          <a:prstGeom prst="rect">
            <a:avLst/>
          </a:prstGeom>
          <a:noFill/>
          <a:ln w="9525">
            <a:noFill/>
            <a:miter lim="800000"/>
            <a:headEnd/>
            <a:tailEnd/>
          </a:ln>
        </p:spPr>
      </p:pic>
      <p:sp>
        <p:nvSpPr>
          <p:cNvPr id="8" name="TextBox 7"/>
          <p:cNvSpPr txBox="1"/>
          <p:nvPr/>
        </p:nvSpPr>
        <p:spPr>
          <a:xfrm>
            <a:off x="-76200" y="228600"/>
            <a:ext cx="2548646" cy="4062651"/>
          </a:xfrm>
          <a:prstGeom prst="rect">
            <a:avLst/>
          </a:prstGeom>
          <a:noFill/>
        </p:spPr>
        <p:txBody>
          <a:bodyPr wrap="none" rtlCol="0">
            <a:spAutoFit/>
          </a:bodyPr>
          <a:lstStyle/>
          <a:p>
            <a:r>
              <a:rPr lang="en-US" sz="2400" b="1" dirty="0" smtClean="0"/>
              <a:t>Who will defend</a:t>
            </a:r>
          </a:p>
          <a:p>
            <a:r>
              <a:rPr lang="en-US" sz="2400" b="1" dirty="0" smtClean="0"/>
              <a:t>Our little girls?</a:t>
            </a:r>
          </a:p>
          <a:p>
            <a:endParaRPr lang="en-US" sz="2400" b="1" dirty="0" smtClean="0"/>
          </a:p>
          <a:p>
            <a:r>
              <a:rPr lang="en-US" sz="2400" b="1" dirty="0" smtClean="0"/>
              <a:t>Where are the </a:t>
            </a:r>
          </a:p>
          <a:p>
            <a:r>
              <a:rPr lang="en-US" sz="2400" b="1" dirty="0" smtClean="0"/>
              <a:t>New Role models?</a:t>
            </a:r>
          </a:p>
          <a:p>
            <a:endParaRPr lang="en-US" sz="2400" b="1" dirty="0" smtClean="0"/>
          </a:p>
          <a:p>
            <a:r>
              <a:rPr lang="en-US" sz="2400" b="1" dirty="0" smtClean="0"/>
              <a:t>Will the new</a:t>
            </a:r>
          </a:p>
          <a:p>
            <a:r>
              <a:rPr lang="en-US" sz="2400" b="1" dirty="0" smtClean="0"/>
              <a:t>Multiculturalism</a:t>
            </a:r>
          </a:p>
          <a:p>
            <a:r>
              <a:rPr lang="en-US" sz="2400" b="1" dirty="0" smtClean="0"/>
              <a:t>Provide a strong</a:t>
            </a:r>
          </a:p>
          <a:p>
            <a:r>
              <a:rPr lang="en-US" sz="2400" b="1" dirty="0" smtClean="0"/>
              <a:t>Black identity?</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cworter\Pictures\Toolbox\2011-10-23\Scan10058.JPG"/>
          <p:cNvPicPr>
            <a:picLocks noChangeAspect="1" noChangeArrowheads="1"/>
          </p:cNvPicPr>
          <p:nvPr/>
        </p:nvPicPr>
        <p:blipFill>
          <a:blip r:embed="rId2" cstate="print"/>
          <a:srcRect/>
          <a:stretch>
            <a:fillRect/>
          </a:stretch>
        </p:blipFill>
        <p:spPr bwMode="auto">
          <a:xfrm>
            <a:off x="6781800" y="20751"/>
            <a:ext cx="2057400" cy="3269429"/>
          </a:xfrm>
          <a:prstGeom prst="rect">
            <a:avLst/>
          </a:prstGeom>
          <a:noFill/>
        </p:spPr>
      </p:pic>
      <p:pic>
        <p:nvPicPr>
          <p:cNvPr id="3075" name="Picture 3"/>
          <p:cNvPicPr>
            <a:picLocks noChangeAspect="1" noChangeArrowheads="1"/>
          </p:cNvPicPr>
          <p:nvPr/>
        </p:nvPicPr>
        <p:blipFill>
          <a:blip r:embed="rId3" cstate="print"/>
          <a:srcRect/>
          <a:stretch>
            <a:fillRect/>
          </a:stretch>
        </p:blipFill>
        <p:spPr bwMode="auto">
          <a:xfrm>
            <a:off x="2209800" y="152399"/>
            <a:ext cx="2133600" cy="3213253"/>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2286000" y="3545400"/>
            <a:ext cx="2079510" cy="3160200"/>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114299" y="152400"/>
            <a:ext cx="1952625" cy="3124200"/>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76200" y="3505200"/>
            <a:ext cx="2133600" cy="3200400"/>
          </a:xfrm>
          <a:prstGeom prst="rect">
            <a:avLst/>
          </a:prstGeom>
          <a:noFill/>
          <a:ln w="9525">
            <a:noFill/>
            <a:miter lim="800000"/>
            <a:headEnd/>
            <a:tailEnd/>
          </a:ln>
        </p:spPr>
      </p:pic>
      <p:pic>
        <p:nvPicPr>
          <p:cNvPr id="3080" name="Picture 8"/>
          <p:cNvPicPr>
            <a:picLocks noChangeAspect="1" noChangeArrowheads="1"/>
          </p:cNvPicPr>
          <p:nvPr/>
        </p:nvPicPr>
        <p:blipFill>
          <a:blip r:embed="rId7" cstate="print"/>
          <a:srcRect/>
          <a:stretch>
            <a:fillRect/>
          </a:stretch>
        </p:blipFill>
        <p:spPr bwMode="auto">
          <a:xfrm>
            <a:off x="4495800" y="3581400"/>
            <a:ext cx="2105688" cy="3124200"/>
          </a:xfrm>
          <a:prstGeom prst="rect">
            <a:avLst/>
          </a:prstGeom>
          <a:noFill/>
          <a:ln w="9525">
            <a:noFill/>
            <a:miter lim="800000"/>
            <a:headEnd/>
            <a:tailEnd/>
          </a:ln>
        </p:spPr>
      </p:pic>
      <p:pic>
        <p:nvPicPr>
          <p:cNvPr id="3081" name="Picture 9"/>
          <p:cNvPicPr>
            <a:picLocks noChangeAspect="1" noChangeArrowheads="1"/>
          </p:cNvPicPr>
          <p:nvPr/>
        </p:nvPicPr>
        <p:blipFill>
          <a:blip r:embed="rId8" cstate="print"/>
          <a:srcRect/>
          <a:stretch>
            <a:fillRect/>
          </a:stretch>
        </p:blipFill>
        <p:spPr bwMode="auto">
          <a:xfrm>
            <a:off x="6708648" y="3333750"/>
            <a:ext cx="2206752" cy="3448050"/>
          </a:xfrm>
          <a:prstGeom prst="rect">
            <a:avLst/>
          </a:prstGeom>
          <a:noFill/>
          <a:ln w="9525">
            <a:noFill/>
            <a:miter lim="800000"/>
            <a:headEnd/>
            <a:tailEnd/>
          </a:ln>
        </p:spPr>
      </p:pic>
      <p:pic>
        <p:nvPicPr>
          <p:cNvPr id="3082" name="Picture 10"/>
          <p:cNvPicPr>
            <a:picLocks noChangeAspect="1" noChangeArrowheads="1"/>
          </p:cNvPicPr>
          <p:nvPr/>
        </p:nvPicPr>
        <p:blipFill>
          <a:blip r:embed="rId9" cstate="print"/>
          <a:srcRect/>
          <a:stretch>
            <a:fillRect/>
          </a:stretch>
        </p:blipFill>
        <p:spPr bwMode="auto">
          <a:xfrm>
            <a:off x="4495800" y="218480"/>
            <a:ext cx="2133600" cy="3083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8653138" cy="6863417"/>
          </a:xfrm>
          <a:prstGeom prst="rect">
            <a:avLst/>
          </a:prstGeom>
          <a:noFill/>
        </p:spPr>
        <p:txBody>
          <a:bodyPr wrap="none" rtlCol="0">
            <a:spAutoFit/>
          </a:bodyPr>
          <a:lstStyle/>
          <a:p>
            <a:r>
              <a:rPr lang="en-US" sz="4000" b="1" dirty="0" smtClean="0"/>
              <a:t>Freedom from slavery meant becoming </a:t>
            </a:r>
          </a:p>
          <a:p>
            <a:r>
              <a:rPr lang="en-US" sz="4000" b="1" dirty="0" smtClean="0"/>
              <a:t>part of a capitalist society.</a:t>
            </a:r>
          </a:p>
          <a:p>
            <a:r>
              <a:rPr lang="en-US" sz="4000" b="1" dirty="0" smtClean="0"/>
              <a:t>But Black people never </a:t>
            </a:r>
          </a:p>
          <a:p>
            <a:r>
              <a:rPr lang="en-US" sz="4000" b="1" dirty="0" smtClean="0"/>
              <a:t>got 40 acres and a mule!</a:t>
            </a:r>
          </a:p>
          <a:p>
            <a:endParaRPr lang="en-US" sz="4000" b="1" dirty="0" smtClean="0"/>
          </a:p>
          <a:p>
            <a:endParaRPr lang="en-US" sz="4000" b="1" dirty="0" smtClean="0"/>
          </a:p>
          <a:p>
            <a:endParaRPr lang="en-US" sz="4000" b="1" dirty="0" smtClean="0"/>
          </a:p>
          <a:p>
            <a:endParaRPr lang="en-US" sz="4000" b="1" dirty="0" smtClean="0"/>
          </a:p>
          <a:p>
            <a:r>
              <a:rPr lang="en-US" sz="4000" b="1" dirty="0" smtClean="0"/>
              <a:t>Freedom from capitalism </a:t>
            </a:r>
          </a:p>
          <a:p>
            <a:r>
              <a:rPr lang="en-US" sz="4000" b="1" dirty="0" smtClean="0"/>
              <a:t>meant workers taking power.</a:t>
            </a:r>
          </a:p>
          <a:p>
            <a:r>
              <a:rPr lang="en-US" sz="4000" b="1" dirty="0" smtClean="0"/>
              <a:t>It hasn’t happened yet!</a:t>
            </a:r>
            <a:endParaRPr lang="en-US" sz="4000" b="1" dirty="0"/>
          </a:p>
        </p:txBody>
      </p:sp>
      <p:pic>
        <p:nvPicPr>
          <p:cNvPr id="8194" name="Picture 2"/>
          <p:cNvPicPr>
            <a:picLocks noChangeAspect="1" noChangeArrowheads="1"/>
          </p:cNvPicPr>
          <p:nvPr/>
        </p:nvPicPr>
        <p:blipFill>
          <a:blip r:embed="rId2" cstate="print"/>
          <a:srcRect/>
          <a:stretch>
            <a:fillRect/>
          </a:stretch>
        </p:blipFill>
        <p:spPr bwMode="auto">
          <a:xfrm>
            <a:off x="304800" y="2590800"/>
            <a:ext cx="1962150" cy="23241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590643" y="1295400"/>
            <a:ext cx="3553358" cy="4419600"/>
          </a:xfrm>
          <a:prstGeom prst="rect">
            <a:avLst/>
          </a:prstGeom>
          <a:noFill/>
          <a:ln w="9525">
            <a:noFill/>
            <a:miter lim="800000"/>
            <a:headEnd/>
            <a:tailEnd/>
          </a:ln>
        </p:spPr>
      </p:pic>
      <p:sp>
        <p:nvSpPr>
          <p:cNvPr id="5" name="TextBox 4"/>
          <p:cNvSpPr txBox="1"/>
          <p:nvPr/>
        </p:nvSpPr>
        <p:spPr>
          <a:xfrm>
            <a:off x="2667000" y="2743200"/>
            <a:ext cx="2595582" cy="1938992"/>
          </a:xfrm>
          <a:prstGeom prst="rect">
            <a:avLst/>
          </a:prstGeom>
          <a:noFill/>
        </p:spPr>
        <p:txBody>
          <a:bodyPr wrap="none" rtlCol="0">
            <a:spAutoFit/>
          </a:bodyPr>
          <a:lstStyle/>
          <a:p>
            <a:r>
              <a:rPr lang="en-US" sz="4000" b="1" i="1" dirty="0" smtClean="0"/>
              <a:t>What does </a:t>
            </a:r>
          </a:p>
          <a:p>
            <a:r>
              <a:rPr lang="en-US" sz="4000" b="1" i="1" dirty="0" smtClean="0"/>
              <a:t>freedom </a:t>
            </a:r>
          </a:p>
          <a:p>
            <a:r>
              <a:rPr lang="en-US" sz="4000" b="1" i="1" dirty="0" smtClean="0"/>
              <a:t>mean?</a:t>
            </a:r>
            <a:endParaRPr lang="en-US" sz="4000" b="1" i="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723488" y="457200"/>
            <a:ext cx="3810912" cy="250507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0" y="228599"/>
            <a:ext cx="4343400" cy="2981079"/>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324600" y="3048409"/>
            <a:ext cx="2671763" cy="365719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3542242" y="3109144"/>
            <a:ext cx="2477558" cy="3596456"/>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33400" y="3261360"/>
            <a:ext cx="2743200" cy="3291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cworter\Pictures\Toolbox\2011-10-19\Scan10026.JPG"/>
          <p:cNvPicPr>
            <a:picLocks noChangeAspect="1" noChangeArrowheads="1"/>
          </p:cNvPicPr>
          <p:nvPr/>
        </p:nvPicPr>
        <p:blipFill>
          <a:blip r:embed="rId2" cstate="print"/>
          <a:srcRect r="5661"/>
          <a:stretch>
            <a:fillRect/>
          </a:stretch>
        </p:blipFill>
        <p:spPr bwMode="auto">
          <a:xfrm>
            <a:off x="76200" y="376764"/>
            <a:ext cx="1828800" cy="3052236"/>
          </a:xfrm>
          <a:prstGeom prst="rect">
            <a:avLst/>
          </a:prstGeom>
          <a:noFill/>
        </p:spPr>
      </p:pic>
      <p:pic>
        <p:nvPicPr>
          <p:cNvPr id="2051" name="Picture 3" descr="C:\Users\mcworter\Pictures\Toolbox\2011-10-19\Scan10027.JPG"/>
          <p:cNvPicPr>
            <a:picLocks noChangeAspect="1" noChangeArrowheads="1"/>
          </p:cNvPicPr>
          <p:nvPr/>
        </p:nvPicPr>
        <p:blipFill>
          <a:blip r:embed="rId3" cstate="print"/>
          <a:srcRect/>
          <a:stretch>
            <a:fillRect/>
          </a:stretch>
        </p:blipFill>
        <p:spPr bwMode="auto">
          <a:xfrm>
            <a:off x="152400" y="3775073"/>
            <a:ext cx="1752600" cy="2788227"/>
          </a:xfrm>
          <a:prstGeom prst="rect">
            <a:avLst/>
          </a:prstGeom>
          <a:noFill/>
        </p:spPr>
      </p:pic>
      <p:sp>
        <p:nvSpPr>
          <p:cNvPr id="4" name="TextBox 3"/>
          <p:cNvSpPr txBox="1"/>
          <p:nvPr/>
        </p:nvSpPr>
        <p:spPr>
          <a:xfrm>
            <a:off x="1981200" y="165080"/>
            <a:ext cx="7330981" cy="3416320"/>
          </a:xfrm>
          <a:prstGeom prst="rect">
            <a:avLst/>
          </a:prstGeom>
          <a:noFill/>
        </p:spPr>
        <p:txBody>
          <a:bodyPr wrap="none" rtlCol="0">
            <a:spAutoFit/>
          </a:bodyPr>
          <a:lstStyle/>
          <a:p>
            <a:r>
              <a:rPr lang="en-US" sz="2400" b="1" dirty="0" smtClean="0"/>
              <a:t>The past does appear in the present and it does</a:t>
            </a:r>
          </a:p>
          <a:p>
            <a:r>
              <a:rPr lang="en-US" sz="2400" b="1" dirty="0" smtClean="0"/>
              <a:t>so against the obstacles of death and birth.  Those</a:t>
            </a:r>
          </a:p>
          <a:p>
            <a:r>
              <a:rPr lang="en-US" sz="2400" b="1" dirty="0" smtClean="0"/>
              <a:t>who bore the things from the past within themselves </a:t>
            </a:r>
          </a:p>
          <a:p>
            <a:r>
              <a:rPr lang="en-US" sz="2400" b="1" dirty="0" smtClean="0"/>
              <a:t>die and the past things are left without anyone to </a:t>
            </a:r>
          </a:p>
          <a:p>
            <a:r>
              <a:rPr lang="en-US" sz="2400" b="1" dirty="0" smtClean="0"/>
              <a:t>possess them unless the newly born, who did not begin </a:t>
            </a:r>
          </a:p>
          <a:p>
            <a:r>
              <a:rPr lang="en-US" sz="2400" b="1" dirty="0" smtClean="0"/>
              <a:t>by possessing  them are induced to take them up.  The</a:t>
            </a:r>
          </a:p>
          <a:p>
            <a:r>
              <a:rPr lang="en-US" sz="2400" b="1" dirty="0" smtClean="0"/>
              <a:t>succession of generations is the moving biological </a:t>
            </a:r>
          </a:p>
          <a:p>
            <a:r>
              <a:rPr lang="en-US" sz="2400" b="1" dirty="0" smtClean="0"/>
              <a:t>ground over which the past endures into the present or </a:t>
            </a:r>
          </a:p>
          <a:p>
            <a:r>
              <a:rPr lang="en-US" sz="2400" b="1" dirty="0" smtClean="0"/>
              <a:t>Fades away as its possessors change and die. (p 35</a:t>
            </a:r>
            <a:r>
              <a:rPr lang="en-US" dirty="0" smtClean="0"/>
              <a:t>)</a:t>
            </a:r>
            <a:endParaRPr lang="en-US" dirty="0"/>
          </a:p>
        </p:txBody>
      </p:sp>
      <p:sp>
        <p:nvSpPr>
          <p:cNvPr id="5" name="TextBox 4"/>
          <p:cNvSpPr txBox="1"/>
          <p:nvPr/>
        </p:nvSpPr>
        <p:spPr>
          <a:xfrm>
            <a:off x="2828593" y="4419600"/>
            <a:ext cx="5858207" cy="1569660"/>
          </a:xfrm>
          <a:prstGeom prst="rect">
            <a:avLst/>
          </a:prstGeom>
          <a:noFill/>
        </p:spPr>
        <p:txBody>
          <a:bodyPr wrap="none" rtlCol="0">
            <a:spAutoFit/>
          </a:bodyPr>
          <a:lstStyle/>
          <a:p>
            <a:r>
              <a:rPr lang="en-US" sz="2400" b="1" dirty="0" smtClean="0"/>
              <a:t>Inventing traditions, it is assumed here, is </a:t>
            </a:r>
          </a:p>
          <a:p>
            <a:r>
              <a:rPr lang="en-US" sz="2400" b="1" dirty="0" smtClean="0"/>
              <a:t>essentially a process of formalization and </a:t>
            </a:r>
          </a:p>
          <a:p>
            <a:r>
              <a:rPr lang="en-US" sz="2400" b="1" dirty="0" err="1" smtClean="0"/>
              <a:t>ritualization</a:t>
            </a:r>
            <a:r>
              <a:rPr lang="en-US" sz="2400" b="1" dirty="0" smtClean="0"/>
              <a:t>, characterized by reference to </a:t>
            </a:r>
          </a:p>
          <a:p>
            <a:r>
              <a:rPr lang="en-US" sz="2400" b="1" dirty="0" smtClean="0"/>
              <a:t>the past, if only by imposing repetition. (p 4)</a:t>
            </a:r>
            <a:endParaRPr lang="en-US" sz="2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168" y="152400"/>
            <a:ext cx="7391832" cy="5324535"/>
          </a:xfrm>
          <a:prstGeom prst="rect">
            <a:avLst/>
          </a:prstGeom>
          <a:noFill/>
        </p:spPr>
        <p:txBody>
          <a:bodyPr wrap="none" rtlCol="0">
            <a:spAutoFit/>
          </a:bodyPr>
          <a:lstStyle/>
          <a:p>
            <a:pPr algn="r"/>
            <a:r>
              <a:rPr lang="en-US" sz="6000" b="1" dirty="0" smtClean="0"/>
              <a:t>Radical Black Tradition</a:t>
            </a:r>
          </a:p>
          <a:p>
            <a:pPr algn="r"/>
            <a:endParaRPr lang="en-US" sz="6000" b="1" dirty="0" smtClean="0"/>
          </a:p>
          <a:p>
            <a:pPr algn="r"/>
            <a:r>
              <a:rPr lang="en-US" sz="4400" b="1" dirty="0" err="1" smtClean="0"/>
              <a:t>Panafricanism</a:t>
            </a:r>
            <a:endParaRPr lang="en-US" sz="4400" b="1" dirty="0" smtClean="0"/>
          </a:p>
          <a:p>
            <a:pPr algn="r"/>
            <a:r>
              <a:rPr lang="en-US" sz="4400" b="1" dirty="0" smtClean="0"/>
              <a:t>Nationalism</a:t>
            </a:r>
          </a:p>
          <a:p>
            <a:pPr algn="r"/>
            <a:r>
              <a:rPr lang="en-US" sz="4400" b="1" dirty="0" smtClean="0"/>
              <a:t>Black Liberation</a:t>
            </a:r>
          </a:p>
          <a:p>
            <a:pPr algn="r"/>
            <a:r>
              <a:rPr lang="en-US" sz="4400" b="1" dirty="0" smtClean="0"/>
              <a:t>Feminism</a:t>
            </a:r>
          </a:p>
          <a:p>
            <a:pPr algn="r"/>
            <a:r>
              <a:rPr lang="en-US" sz="4400" b="1" dirty="0" smtClean="0"/>
              <a:t>Socialism</a:t>
            </a:r>
            <a:endParaRPr lang="en-US" sz="4400" b="1" dirty="0"/>
          </a:p>
        </p:txBody>
      </p:sp>
      <p:pic>
        <p:nvPicPr>
          <p:cNvPr id="6146" name="Picture 2"/>
          <p:cNvPicPr>
            <a:picLocks noChangeAspect="1" noChangeArrowheads="1"/>
          </p:cNvPicPr>
          <p:nvPr/>
        </p:nvPicPr>
        <p:blipFill>
          <a:blip r:embed="rId2" cstate="print"/>
          <a:srcRect/>
          <a:stretch>
            <a:fillRect/>
          </a:stretch>
        </p:blipFill>
        <p:spPr bwMode="auto">
          <a:xfrm>
            <a:off x="381000" y="1180723"/>
            <a:ext cx="3505200" cy="54486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229258" cy="4401205"/>
          </a:xfrm>
          <a:prstGeom prst="rect">
            <a:avLst/>
          </a:prstGeom>
          <a:noFill/>
        </p:spPr>
        <p:txBody>
          <a:bodyPr wrap="none" rtlCol="0">
            <a:spAutoFit/>
          </a:bodyPr>
          <a:lstStyle/>
          <a:p>
            <a:r>
              <a:rPr lang="en-US" sz="2800" b="1" dirty="0" smtClean="0"/>
              <a:t>Tradition in everyday life has been torn apart by historical </a:t>
            </a:r>
          </a:p>
          <a:p>
            <a:r>
              <a:rPr lang="en-US" sz="2800" b="1" dirty="0" smtClean="0"/>
              <a:t>disruptions but never destroyed.  Black people survive </a:t>
            </a:r>
          </a:p>
          <a:p>
            <a:r>
              <a:rPr lang="en-US" sz="2800" b="1" dirty="0" smtClean="0"/>
              <a:t>through their appropriation of the past and their constant </a:t>
            </a:r>
          </a:p>
          <a:p>
            <a:r>
              <a:rPr lang="en-US" sz="2800" b="1" dirty="0" smtClean="0"/>
              <a:t>creative improvisation.  We live because we can make music </a:t>
            </a:r>
          </a:p>
          <a:p>
            <a:r>
              <a:rPr lang="en-US" sz="2800" b="1" dirty="0" smtClean="0"/>
              <a:t>in every aspect of our lives – always new/old music</a:t>
            </a:r>
          </a:p>
          <a:p>
            <a:endParaRPr lang="en-US" sz="2800" b="1" dirty="0" smtClean="0"/>
          </a:p>
          <a:p>
            <a:r>
              <a:rPr lang="en-US" sz="2800" b="1" dirty="0" smtClean="0"/>
              <a:t>Tradition in ideological frameworks survive through the</a:t>
            </a:r>
          </a:p>
          <a:p>
            <a:r>
              <a:rPr lang="en-US" sz="2800" b="1" dirty="0" smtClean="0"/>
              <a:t>protection of dogma as a reference to combat the ever</a:t>
            </a:r>
          </a:p>
          <a:p>
            <a:r>
              <a:rPr lang="en-US" sz="2800" b="1" dirty="0" smtClean="0"/>
              <a:t>present problems that reproduce past oppression.  The </a:t>
            </a:r>
          </a:p>
          <a:p>
            <a:r>
              <a:rPr lang="en-US" sz="2800" b="1" dirty="0" smtClean="0"/>
              <a:t>elders and the books keep us going.  </a:t>
            </a:r>
            <a:endParaRPr lang="en-US" sz="2800" b="1" dirty="0"/>
          </a:p>
        </p:txBody>
      </p:sp>
      <p:pic>
        <p:nvPicPr>
          <p:cNvPr id="7170" name="Picture 2"/>
          <p:cNvPicPr>
            <a:picLocks noChangeAspect="1" noChangeArrowheads="1"/>
          </p:cNvPicPr>
          <p:nvPr/>
        </p:nvPicPr>
        <p:blipFill>
          <a:blip r:embed="rId2" cstate="print"/>
          <a:srcRect t="72657"/>
          <a:stretch>
            <a:fillRect/>
          </a:stretch>
        </p:blipFill>
        <p:spPr bwMode="auto">
          <a:xfrm>
            <a:off x="-1" y="4648200"/>
            <a:ext cx="9753601"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b="1" dirty="0" smtClean="0"/>
              <a:t>Thank you for watching.</a:t>
            </a:r>
            <a:br>
              <a:rPr lang="en-US" b="1" dirty="0" smtClean="0"/>
            </a:br>
            <a:r>
              <a:rPr lang="en-US" b="1" dirty="0"/>
              <a:t/>
            </a:r>
            <a:br>
              <a:rPr lang="en-US" b="1" dirty="0"/>
            </a:br>
            <a:r>
              <a:rPr lang="en-US" dirty="0" smtClean="0"/>
              <a:t>Please send comments to</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6463" y="3000374"/>
            <a:ext cx="6588337"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51635" y="5486400"/>
            <a:ext cx="5240730" cy="584775"/>
          </a:xfrm>
          <a:prstGeom prst="rect">
            <a:avLst/>
          </a:prstGeom>
          <a:noFill/>
        </p:spPr>
        <p:txBody>
          <a:bodyPr wrap="none" rtlCol="0">
            <a:spAutoFit/>
          </a:bodyPr>
          <a:lstStyle/>
          <a:p>
            <a:pPr algn="ctr"/>
            <a:r>
              <a:rPr lang="en-US" sz="3200" b="1" dirty="0" smtClean="0"/>
              <a:t>H-Afro-Am@H-Net.msu.edu </a:t>
            </a:r>
            <a:endParaRPr lang="en-US" sz="3200" b="1" dirty="0"/>
          </a:p>
        </p:txBody>
      </p:sp>
    </p:spTree>
    <p:extLst>
      <p:ext uri="{BB962C8B-B14F-4D97-AF65-F5344CB8AC3E}">
        <p14:creationId xmlns:p14="http://schemas.microsoft.com/office/powerpoint/2010/main" val="258196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8610883" cy="2462213"/>
          </a:xfrm>
          <a:prstGeom prst="rect">
            <a:avLst/>
          </a:prstGeom>
          <a:noFill/>
        </p:spPr>
        <p:txBody>
          <a:bodyPr wrap="none" rtlCol="0">
            <a:spAutoFit/>
          </a:bodyPr>
          <a:lstStyle/>
          <a:p>
            <a:r>
              <a:rPr lang="en-US" sz="2800" b="1" dirty="0" smtClean="0"/>
              <a:t>Four notes on a theory of the African American Tradition</a:t>
            </a:r>
          </a:p>
          <a:p>
            <a:pPr marL="742950" indent="-742950">
              <a:buAutoNum type="arabicPeriod"/>
            </a:pPr>
            <a:r>
              <a:rPr lang="en-US" sz="4200" b="1" dirty="0" smtClean="0"/>
              <a:t>Internal forces:</a:t>
            </a:r>
          </a:p>
          <a:p>
            <a:pPr marL="742950" indent="-742950"/>
            <a:r>
              <a:rPr lang="en-US" sz="4200" b="1" dirty="0" smtClean="0"/>
              <a:t>Modes of social cohesion represent </a:t>
            </a:r>
          </a:p>
          <a:p>
            <a:pPr marL="742950" indent="-742950"/>
            <a:r>
              <a:rPr lang="en-US" sz="4200" b="1" dirty="0" smtClean="0"/>
              <a:t>trans-generational continuity	 </a:t>
            </a:r>
            <a:endParaRPr lang="en-US" sz="4200" b="1" dirty="0"/>
          </a:p>
        </p:txBody>
      </p:sp>
      <p:sp>
        <p:nvSpPr>
          <p:cNvPr id="3" name="TextBox 2"/>
          <p:cNvSpPr txBox="1"/>
          <p:nvPr/>
        </p:nvSpPr>
        <p:spPr>
          <a:xfrm>
            <a:off x="270461" y="2819400"/>
            <a:ext cx="5807680" cy="3539430"/>
          </a:xfrm>
          <a:prstGeom prst="rect">
            <a:avLst/>
          </a:prstGeom>
          <a:noFill/>
        </p:spPr>
        <p:txBody>
          <a:bodyPr wrap="none" rtlCol="0">
            <a:spAutoFit/>
          </a:bodyPr>
          <a:lstStyle/>
          <a:p>
            <a:r>
              <a:rPr lang="en-US" sz="3200" u="sng" dirty="0" smtClean="0"/>
              <a:t>Mode</a:t>
            </a:r>
            <a:r>
              <a:rPr lang="en-US" sz="3200" dirty="0" smtClean="0"/>
              <a:t>	</a:t>
            </a:r>
            <a:r>
              <a:rPr lang="en-US" sz="3200" u="sng" dirty="0" smtClean="0"/>
              <a:t>Work experience</a:t>
            </a:r>
          </a:p>
          <a:p>
            <a:endParaRPr lang="en-US" sz="3200" dirty="0"/>
          </a:p>
          <a:p>
            <a:r>
              <a:rPr lang="en-US" sz="3200" dirty="0" smtClean="0"/>
              <a:t>Slavery	Field work (Plantation)</a:t>
            </a:r>
          </a:p>
          <a:p>
            <a:endParaRPr lang="en-US" sz="3200" dirty="0"/>
          </a:p>
          <a:p>
            <a:r>
              <a:rPr lang="en-US" sz="3200" dirty="0" smtClean="0"/>
              <a:t>Rural		Field work (tenancy)</a:t>
            </a:r>
          </a:p>
          <a:p>
            <a:endParaRPr lang="en-US" sz="3200" dirty="0" smtClean="0"/>
          </a:p>
          <a:p>
            <a:r>
              <a:rPr lang="en-US" sz="3200" dirty="0" smtClean="0"/>
              <a:t>Urban	Factory wage labor</a:t>
            </a:r>
            <a:endParaRPr lang="en-US" sz="3200" dirty="0"/>
          </a:p>
        </p:txBody>
      </p:sp>
      <p:pic>
        <p:nvPicPr>
          <p:cNvPr id="7170" name="Picture 2"/>
          <p:cNvPicPr>
            <a:picLocks noChangeAspect="1" noChangeArrowheads="1"/>
          </p:cNvPicPr>
          <p:nvPr/>
        </p:nvPicPr>
        <p:blipFill>
          <a:blip r:embed="rId2" cstate="print"/>
          <a:srcRect/>
          <a:stretch>
            <a:fillRect/>
          </a:stretch>
        </p:blipFill>
        <p:spPr bwMode="auto">
          <a:xfrm>
            <a:off x="6400800" y="4495800"/>
            <a:ext cx="2514600" cy="2634343"/>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t="8601"/>
          <a:stretch>
            <a:fillRect/>
          </a:stretch>
        </p:blipFill>
        <p:spPr bwMode="auto">
          <a:xfrm>
            <a:off x="6705600" y="1828800"/>
            <a:ext cx="184785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21" y="152400"/>
            <a:ext cx="8919686" cy="2462213"/>
          </a:xfrm>
          <a:prstGeom prst="rect">
            <a:avLst/>
          </a:prstGeom>
          <a:noFill/>
        </p:spPr>
        <p:txBody>
          <a:bodyPr wrap="none" rtlCol="0">
            <a:spAutoFit/>
          </a:bodyPr>
          <a:lstStyle/>
          <a:p>
            <a:r>
              <a:rPr lang="en-US" sz="2800" b="1" dirty="0" smtClean="0"/>
              <a:t>Four notes on a theory of the African American Tradition</a:t>
            </a:r>
          </a:p>
          <a:p>
            <a:pPr marL="742950" indent="-742950">
              <a:buAutoNum type="arabicPeriod" startAt="2"/>
            </a:pPr>
            <a:r>
              <a:rPr lang="en-US" sz="4200" b="1" dirty="0" smtClean="0"/>
              <a:t>Internal forces:</a:t>
            </a:r>
          </a:p>
          <a:p>
            <a:pPr marL="742950" indent="-742950"/>
            <a:r>
              <a:rPr lang="en-US" sz="4200" b="1" dirty="0" smtClean="0"/>
              <a:t>Modes of social disruption necessitate </a:t>
            </a:r>
          </a:p>
          <a:p>
            <a:pPr marL="742950" indent="-742950"/>
            <a:r>
              <a:rPr lang="en-US" sz="4200" b="1" dirty="0"/>
              <a:t> </a:t>
            </a:r>
            <a:r>
              <a:rPr lang="en-US" sz="4200" b="1" dirty="0" err="1" smtClean="0"/>
              <a:t>improvizational</a:t>
            </a:r>
            <a:r>
              <a:rPr lang="en-US" sz="4200" b="1" dirty="0" smtClean="0"/>
              <a:t> transformation</a:t>
            </a:r>
            <a:r>
              <a:rPr lang="en-US" sz="4200" b="1" dirty="0"/>
              <a:t>	</a:t>
            </a:r>
            <a:r>
              <a:rPr lang="en-US" sz="4200" b="1" dirty="0" smtClean="0"/>
              <a:t> </a:t>
            </a:r>
            <a:endParaRPr lang="en-US" sz="4200" b="1" dirty="0"/>
          </a:p>
        </p:txBody>
      </p:sp>
      <p:pic>
        <p:nvPicPr>
          <p:cNvPr id="12290" name="Picture 2"/>
          <p:cNvPicPr>
            <a:picLocks noChangeAspect="1" noChangeArrowheads="1"/>
          </p:cNvPicPr>
          <p:nvPr/>
        </p:nvPicPr>
        <p:blipFill>
          <a:blip r:embed="rId2" cstate="print"/>
          <a:srcRect/>
          <a:stretch>
            <a:fillRect/>
          </a:stretch>
        </p:blipFill>
        <p:spPr bwMode="auto">
          <a:xfrm>
            <a:off x="228600" y="3048000"/>
            <a:ext cx="1752600" cy="260985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133600" y="3048000"/>
            <a:ext cx="2359282" cy="2590800"/>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4572000" y="3048000"/>
            <a:ext cx="2279997" cy="2571750"/>
          </a:xfrm>
          <a:prstGeom prst="rect">
            <a:avLst/>
          </a:prstGeom>
          <a:noFill/>
          <a:ln w="9525">
            <a:noFill/>
            <a:miter lim="800000"/>
            <a:headEnd/>
            <a:tailEnd/>
          </a:ln>
        </p:spPr>
      </p:pic>
      <p:pic>
        <p:nvPicPr>
          <p:cNvPr id="12293" name="Picture 5"/>
          <p:cNvPicPr>
            <a:picLocks noChangeAspect="1" noChangeArrowheads="1"/>
          </p:cNvPicPr>
          <p:nvPr/>
        </p:nvPicPr>
        <p:blipFill>
          <a:blip r:embed="rId5" cstate="print"/>
          <a:srcRect/>
          <a:stretch>
            <a:fillRect/>
          </a:stretch>
        </p:blipFill>
        <p:spPr bwMode="auto">
          <a:xfrm>
            <a:off x="7086600" y="3048000"/>
            <a:ext cx="1781175" cy="2562225"/>
          </a:xfrm>
          <a:prstGeom prst="rect">
            <a:avLst/>
          </a:prstGeom>
          <a:noFill/>
          <a:ln w="9525">
            <a:noFill/>
            <a:miter lim="800000"/>
            <a:headEnd/>
            <a:tailEnd/>
          </a:ln>
        </p:spPr>
      </p:pic>
      <p:sp>
        <p:nvSpPr>
          <p:cNvPr id="7" name="TextBox 6"/>
          <p:cNvSpPr txBox="1"/>
          <p:nvPr/>
        </p:nvSpPr>
        <p:spPr>
          <a:xfrm>
            <a:off x="264577" y="5638800"/>
            <a:ext cx="4231223" cy="1077218"/>
          </a:xfrm>
          <a:prstGeom prst="rect">
            <a:avLst/>
          </a:prstGeom>
          <a:noFill/>
        </p:spPr>
        <p:txBody>
          <a:bodyPr wrap="none" rtlCol="0">
            <a:spAutoFit/>
          </a:bodyPr>
          <a:lstStyle/>
          <a:p>
            <a:r>
              <a:rPr lang="en-US" sz="3200" b="1" dirty="0" smtClean="0"/>
              <a:t>From slave spirituals, to</a:t>
            </a:r>
          </a:p>
          <a:p>
            <a:r>
              <a:rPr lang="en-US" sz="3200" b="1" dirty="0" smtClean="0"/>
              <a:t>Gospel of freedom</a:t>
            </a:r>
            <a:endParaRPr lang="en-US" sz="3200" b="1" dirty="0"/>
          </a:p>
        </p:txBody>
      </p:sp>
      <p:sp>
        <p:nvSpPr>
          <p:cNvPr id="8" name="TextBox 7"/>
          <p:cNvSpPr txBox="1"/>
          <p:nvPr/>
        </p:nvSpPr>
        <p:spPr>
          <a:xfrm>
            <a:off x="5029200" y="5638800"/>
            <a:ext cx="3529684" cy="1077218"/>
          </a:xfrm>
          <a:prstGeom prst="rect">
            <a:avLst/>
          </a:prstGeom>
          <a:noFill/>
        </p:spPr>
        <p:txBody>
          <a:bodyPr wrap="none" rtlCol="0">
            <a:spAutoFit/>
          </a:bodyPr>
          <a:lstStyle/>
          <a:p>
            <a:r>
              <a:rPr lang="en-US" sz="3200" b="1" dirty="0" smtClean="0"/>
              <a:t>From rural blues, to</a:t>
            </a:r>
          </a:p>
          <a:p>
            <a:r>
              <a:rPr lang="en-US" sz="3200" b="1" dirty="0" smtClean="0"/>
              <a:t>Urban jazz</a:t>
            </a:r>
            <a:endParaRPr lang="en-US" sz="32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10986</TotalTime>
  <Words>1770</Words>
  <Application>Microsoft Office PowerPoint</Application>
  <PresentationFormat>On-screen Show (4:3)</PresentationFormat>
  <Paragraphs>381</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watching.  Please send comments to</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mcworter</dc:creator>
  <cp:lastModifiedBy>Kate Williams</cp:lastModifiedBy>
  <cp:revision>338</cp:revision>
  <dcterms:created xsi:type="dcterms:W3CDTF">2011-10-16T18:32:35Z</dcterms:created>
  <dcterms:modified xsi:type="dcterms:W3CDTF">2017-04-04T16:13:13Z</dcterms:modified>
</cp:coreProperties>
</file>